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8"/>
  </p:notesMasterIdLst>
  <p:sldIdLst>
    <p:sldId id="315" r:id="rId2"/>
    <p:sldId id="303" r:id="rId3"/>
    <p:sldId id="312" r:id="rId4"/>
    <p:sldId id="304" r:id="rId5"/>
    <p:sldId id="319" r:id="rId6"/>
    <p:sldId id="300" r:id="rId7"/>
    <p:sldId id="317" r:id="rId8"/>
    <p:sldId id="318" r:id="rId9"/>
    <p:sldId id="320" r:id="rId10"/>
    <p:sldId id="298" r:id="rId11"/>
    <p:sldId id="321" r:id="rId12"/>
    <p:sldId id="322" r:id="rId13"/>
    <p:sldId id="323" r:id="rId14"/>
    <p:sldId id="324" r:id="rId15"/>
    <p:sldId id="325" r:id="rId16"/>
    <p:sldId id="326" r:id="rId17"/>
    <p:sldId id="328" r:id="rId18"/>
    <p:sldId id="327" r:id="rId19"/>
    <p:sldId id="329" r:id="rId20"/>
    <p:sldId id="331" r:id="rId21"/>
    <p:sldId id="332" r:id="rId22"/>
    <p:sldId id="330" r:id="rId23"/>
    <p:sldId id="333" r:id="rId24"/>
    <p:sldId id="334" r:id="rId25"/>
    <p:sldId id="335" r:id="rId26"/>
    <p:sldId id="33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9D7"/>
    <a:srgbClr val="0000FF"/>
    <a:srgbClr val="B03458"/>
    <a:srgbClr val="54A32C"/>
    <a:srgbClr val="FB9000"/>
    <a:srgbClr val="FF3B65"/>
    <a:srgbClr val="FFA1B5"/>
    <a:srgbClr val="FF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5" autoAdjust="0"/>
    <p:restoredTop sz="95785" autoAdjust="0"/>
  </p:normalViewPr>
  <p:slideViewPr>
    <p:cSldViewPr snapToGrid="0">
      <p:cViewPr varScale="1">
        <p:scale>
          <a:sx n="80" d="100"/>
          <a:sy n="80" d="100"/>
        </p:scale>
        <p:origin x="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52644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577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8282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6865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833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392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7276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57509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5851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6983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7915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045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8781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8259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7871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2565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4489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7442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752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8188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8F894-B95E-4382-8E6B-1381562BFE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4965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122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7373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8399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094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7875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8222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83367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59744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73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863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8083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2021/11/19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2050" name="Picture 2" descr="https://f9.photo.talk.zdn.vn/3184304250822243869/90914fbd1557dd098446.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960065" y="5957973"/>
            <a:ext cx="2145173" cy="2860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381000" y="6311900"/>
            <a:ext cx="1855763" cy="261610"/>
          </a:xfrm>
          <a:prstGeom prst="rect">
            <a:avLst/>
          </a:prstGeom>
          <a:solidFill>
            <a:srgbClr val="F0E9D7"/>
          </a:solidFill>
        </p:spPr>
        <p:txBody>
          <a:bodyPr wrap="square" rtlCol="0">
            <a:spAutoFit/>
          </a:bodyPr>
          <a:lstStyle/>
          <a:p>
            <a:r>
              <a:rPr lang="en-US" sz="1100"/>
              <a:t>GV: Phương</a:t>
            </a:r>
            <a:r>
              <a:rPr lang="en-US" sz="1100" baseline="0"/>
              <a:t> Anh</a:t>
            </a:r>
            <a:endParaRPr lang="en-US" sz="1100"/>
          </a:p>
        </p:txBody>
      </p:sp>
    </p:spTree>
    <p:extLst>
      <p:ext uri="{BB962C8B-B14F-4D97-AF65-F5344CB8AC3E}">
        <p14:creationId xmlns:p14="http://schemas.microsoft.com/office/powerpoint/2010/main" val="2983209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3000" advClick="0" advTm="3000">
        <p15:prstTrans prst="airplan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43" y="420556"/>
            <a:ext cx="6191250" cy="6200775"/>
          </a:xfrm>
          <a:prstGeom prst="rect">
            <a:avLst/>
          </a:prstGeom>
        </p:spPr>
      </p:pic>
      <p:grpSp>
        <p:nvGrpSpPr>
          <p:cNvPr id="38" name="组合 4">
            <a:extLst>
              <a:ext uri="{FF2B5EF4-FFF2-40B4-BE49-F238E27FC236}">
                <a16:creationId xmlns:a16="http://schemas.microsoft.com/office/drawing/2014/main" id="{CDDB1FF4-2DA9-48EF-A3DD-670D284FB298}"/>
              </a:ext>
            </a:extLst>
          </p:cNvPr>
          <p:cNvGrpSpPr/>
          <p:nvPr/>
        </p:nvGrpSpPr>
        <p:grpSpPr>
          <a:xfrm flipH="1">
            <a:off x="5457371" y="861715"/>
            <a:ext cx="6734628" cy="5539085"/>
            <a:chOff x="3246438" y="1068388"/>
            <a:chExt cx="5711825" cy="4678363"/>
          </a:xfrm>
          <a:solidFill>
            <a:srgbClr val="1E5AA4"/>
          </a:solidFill>
        </p:grpSpPr>
        <p:sp>
          <p:nvSpPr>
            <p:cNvPr id="39" name="Freeform 5">
              <a:extLst>
                <a:ext uri="{FF2B5EF4-FFF2-40B4-BE49-F238E27FC236}">
                  <a16:creationId xmlns:a16="http://schemas.microsoft.com/office/drawing/2014/main"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6">
              <a:extLst>
                <a:ext uri="{FF2B5EF4-FFF2-40B4-BE49-F238E27FC236}">
                  <a16:creationId xmlns:a16="http://schemas.microsoft.com/office/drawing/2014/main"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7">
              <a:extLst>
                <a:ext uri="{FF2B5EF4-FFF2-40B4-BE49-F238E27FC236}">
                  <a16:creationId xmlns:a16="http://schemas.microsoft.com/office/drawing/2014/main"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8">
              <a:extLst>
                <a:ext uri="{FF2B5EF4-FFF2-40B4-BE49-F238E27FC236}">
                  <a16:creationId xmlns:a16="http://schemas.microsoft.com/office/drawing/2014/main"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9">
              <a:extLst>
                <a:ext uri="{FF2B5EF4-FFF2-40B4-BE49-F238E27FC236}">
                  <a16:creationId xmlns:a16="http://schemas.microsoft.com/office/drawing/2014/main"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10">
              <a:extLst>
                <a:ext uri="{FF2B5EF4-FFF2-40B4-BE49-F238E27FC236}">
                  <a16:creationId xmlns:a16="http://schemas.microsoft.com/office/drawing/2014/main"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11">
              <a:extLst>
                <a:ext uri="{FF2B5EF4-FFF2-40B4-BE49-F238E27FC236}">
                  <a16:creationId xmlns:a16="http://schemas.microsoft.com/office/drawing/2014/main"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46" name="组合 13">
              <a:extLst>
                <a:ext uri="{FF2B5EF4-FFF2-40B4-BE49-F238E27FC236}">
                  <a16:creationId xmlns:a16="http://schemas.microsoft.com/office/drawing/2014/main" id="{23BE7271-760C-46FC-905D-CEC512557A8C}"/>
                </a:ext>
              </a:extLst>
            </p:cNvPr>
            <p:cNvGrpSpPr/>
            <p:nvPr/>
          </p:nvGrpSpPr>
          <p:grpSpPr>
            <a:xfrm>
              <a:off x="3517901" y="1225551"/>
              <a:ext cx="5260975" cy="4090987"/>
              <a:chOff x="3517901" y="1225551"/>
              <a:chExt cx="5260975" cy="4090987"/>
            </a:xfrm>
            <a:grpFill/>
          </p:grpSpPr>
          <p:sp>
            <p:nvSpPr>
              <p:cNvPr id="47" name="Freeform 12">
                <a:extLst>
                  <a:ext uri="{FF2B5EF4-FFF2-40B4-BE49-F238E27FC236}">
                    <a16:creationId xmlns:a16="http://schemas.microsoft.com/office/drawing/2014/main"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13">
                <a:extLst>
                  <a:ext uri="{FF2B5EF4-FFF2-40B4-BE49-F238E27FC236}">
                    <a16:creationId xmlns:a16="http://schemas.microsoft.com/office/drawing/2014/main"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14">
                <a:extLst>
                  <a:ext uri="{FF2B5EF4-FFF2-40B4-BE49-F238E27FC236}">
                    <a16:creationId xmlns:a16="http://schemas.microsoft.com/office/drawing/2014/main"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15">
                <a:extLst>
                  <a:ext uri="{FF2B5EF4-FFF2-40B4-BE49-F238E27FC236}">
                    <a16:creationId xmlns:a16="http://schemas.microsoft.com/office/drawing/2014/main"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16">
                <a:extLst>
                  <a:ext uri="{FF2B5EF4-FFF2-40B4-BE49-F238E27FC236}">
                    <a16:creationId xmlns:a16="http://schemas.microsoft.com/office/drawing/2014/main"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17">
                <a:extLst>
                  <a:ext uri="{FF2B5EF4-FFF2-40B4-BE49-F238E27FC236}">
                    <a16:creationId xmlns:a16="http://schemas.microsoft.com/office/drawing/2014/main"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18">
                <a:extLst>
                  <a:ext uri="{FF2B5EF4-FFF2-40B4-BE49-F238E27FC236}">
                    <a16:creationId xmlns:a16="http://schemas.microsoft.com/office/drawing/2014/main"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19">
                <a:extLst>
                  <a:ext uri="{FF2B5EF4-FFF2-40B4-BE49-F238E27FC236}">
                    <a16:creationId xmlns:a16="http://schemas.microsoft.com/office/drawing/2014/main"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20">
                <a:extLst>
                  <a:ext uri="{FF2B5EF4-FFF2-40B4-BE49-F238E27FC236}">
                    <a16:creationId xmlns:a16="http://schemas.microsoft.com/office/drawing/2014/main"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21">
                <a:extLst>
                  <a:ext uri="{FF2B5EF4-FFF2-40B4-BE49-F238E27FC236}">
                    <a16:creationId xmlns:a16="http://schemas.microsoft.com/office/drawing/2014/main"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22">
                <a:extLst>
                  <a:ext uri="{FF2B5EF4-FFF2-40B4-BE49-F238E27FC236}">
                    <a16:creationId xmlns:a16="http://schemas.microsoft.com/office/drawing/2014/main"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23">
                <a:extLst>
                  <a:ext uri="{FF2B5EF4-FFF2-40B4-BE49-F238E27FC236}">
                    <a16:creationId xmlns:a16="http://schemas.microsoft.com/office/drawing/2014/main"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24">
                <a:extLst>
                  <a:ext uri="{FF2B5EF4-FFF2-40B4-BE49-F238E27FC236}">
                    <a16:creationId xmlns:a16="http://schemas.microsoft.com/office/drawing/2014/main"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25">
                <a:extLst>
                  <a:ext uri="{FF2B5EF4-FFF2-40B4-BE49-F238E27FC236}">
                    <a16:creationId xmlns:a16="http://schemas.microsoft.com/office/drawing/2014/main"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26">
                <a:extLst>
                  <a:ext uri="{FF2B5EF4-FFF2-40B4-BE49-F238E27FC236}">
                    <a16:creationId xmlns:a16="http://schemas.microsoft.com/office/drawing/2014/main"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27">
                <a:extLst>
                  <a:ext uri="{FF2B5EF4-FFF2-40B4-BE49-F238E27FC236}">
                    <a16:creationId xmlns:a16="http://schemas.microsoft.com/office/drawing/2014/main"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28">
                <a:extLst>
                  <a:ext uri="{FF2B5EF4-FFF2-40B4-BE49-F238E27FC236}">
                    <a16:creationId xmlns:a16="http://schemas.microsoft.com/office/drawing/2014/main"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29">
                <a:extLst>
                  <a:ext uri="{FF2B5EF4-FFF2-40B4-BE49-F238E27FC236}">
                    <a16:creationId xmlns:a16="http://schemas.microsoft.com/office/drawing/2014/main"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Freeform 30">
                <a:extLst>
                  <a:ext uri="{FF2B5EF4-FFF2-40B4-BE49-F238E27FC236}">
                    <a16:creationId xmlns:a16="http://schemas.microsoft.com/office/drawing/2014/main"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31">
                <a:extLst>
                  <a:ext uri="{FF2B5EF4-FFF2-40B4-BE49-F238E27FC236}">
                    <a16:creationId xmlns:a16="http://schemas.microsoft.com/office/drawing/2014/main"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32">
                <a:extLst>
                  <a:ext uri="{FF2B5EF4-FFF2-40B4-BE49-F238E27FC236}">
                    <a16:creationId xmlns:a16="http://schemas.microsoft.com/office/drawing/2014/main"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8" name="Freeform 33">
                <a:extLst>
                  <a:ext uri="{FF2B5EF4-FFF2-40B4-BE49-F238E27FC236}">
                    <a16:creationId xmlns:a16="http://schemas.microsoft.com/office/drawing/2014/main"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9" name="Freeform 34">
                <a:extLst>
                  <a:ext uri="{FF2B5EF4-FFF2-40B4-BE49-F238E27FC236}">
                    <a16:creationId xmlns:a16="http://schemas.microsoft.com/office/drawing/2014/main"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0" name="Freeform 35">
                <a:extLst>
                  <a:ext uri="{FF2B5EF4-FFF2-40B4-BE49-F238E27FC236}">
                    <a16:creationId xmlns:a16="http://schemas.microsoft.com/office/drawing/2014/main"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1" name="Freeform 36">
                <a:extLst>
                  <a:ext uri="{FF2B5EF4-FFF2-40B4-BE49-F238E27FC236}">
                    <a16:creationId xmlns:a16="http://schemas.microsoft.com/office/drawing/2014/main"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2" name="Freeform 37">
                <a:extLst>
                  <a:ext uri="{FF2B5EF4-FFF2-40B4-BE49-F238E27FC236}">
                    <a16:creationId xmlns:a16="http://schemas.microsoft.com/office/drawing/2014/main"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3" name="Freeform 38">
                <a:extLst>
                  <a:ext uri="{FF2B5EF4-FFF2-40B4-BE49-F238E27FC236}">
                    <a16:creationId xmlns:a16="http://schemas.microsoft.com/office/drawing/2014/main"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4" name="Freeform 39">
                <a:extLst>
                  <a:ext uri="{FF2B5EF4-FFF2-40B4-BE49-F238E27FC236}">
                    <a16:creationId xmlns:a16="http://schemas.microsoft.com/office/drawing/2014/main"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40">
                <a:extLst>
                  <a:ext uri="{FF2B5EF4-FFF2-40B4-BE49-F238E27FC236}">
                    <a16:creationId xmlns:a16="http://schemas.microsoft.com/office/drawing/2014/main"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6" name="Freeform 41">
                <a:extLst>
                  <a:ext uri="{FF2B5EF4-FFF2-40B4-BE49-F238E27FC236}">
                    <a16:creationId xmlns:a16="http://schemas.microsoft.com/office/drawing/2014/main"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42">
                <a:extLst>
                  <a:ext uri="{FF2B5EF4-FFF2-40B4-BE49-F238E27FC236}">
                    <a16:creationId xmlns:a16="http://schemas.microsoft.com/office/drawing/2014/main"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Freeform 43">
                <a:extLst>
                  <a:ext uri="{FF2B5EF4-FFF2-40B4-BE49-F238E27FC236}">
                    <a16:creationId xmlns:a16="http://schemas.microsoft.com/office/drawing/2014/main"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44">
                <a:extLst>
                  <a:ext uri="{FF2B5EF4-FFF2-40B4-BE49-F238E27FC236}">
                    <a16:creationId xmlns:a16="http://schemas.microsoft.com/office/drawing/2014/main"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45">
                <a:extLst>
                  <a:ext uri="{FF2B5EF4-FFF2-40B4-BE49-F238E27FC236}">
                    <a16:creationId xmlns:a16="http://schemas.microsoft.com/office/drawing/2014/main"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46">
                <a:extLst>
                  <a:ext uri="{FF2B5EF4-FFF2-40B4-BE49-F238E27FC236}">
                    <a16:creationId xmlns:a16="http://schemas.microsoft.com/office/drawing/2014/main"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47">
                <a:extLst>
                  <a:ext uri="{FF2B5EF4-FFF2-40B4-BE49-F238E27FC236}">
                    <a16:creationId xmlns:a16="http://schemas.microsoft.com/office/drawing/2014/main"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48">
                <a:extLst>
                  <a:ext uri="{FF2B5EF4-FFF2-40B4-BE49-F238E27FC236}">
                    <a16:creationId xmlns:a16="http://schemas.microsoft.com/office/drawing/2014/main"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49">
                <a:extLst>
                  <a:ext uri="{FF2B5EF4-FFF2-40B4-BE49-F238E27FC236}">
                    <a16:creationId xmlns:a16="http://schemas.microsoft.com/office/drawing/2014/main"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50">
                <a:extLst>
                  <a:ext uri="{FF2B5EF4-FFF2-40B4-BE49-F238E27FC236}">
                    <a16:creationId xmlns:a16="http://schemas.microsoft.com/office/drawing/2014/main"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51">
                <a:extLst>
                  <a:ext uri="{FF2B5EF4-FFF2-40B4-BE49-F238E27FC236}">
                    <a16:creationId xmlns:a16="http://schemas.microsoft.com/office/drawing/2014/main"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52">
                <a:extLst>
                  <a:ext uri="{FF2B5EF4-FFF2-40B4-BE49-F238E27FC236}">
                    <a16:creationId xmlns:a16="http://schemas.microsoft.com/office/drawing/2014/main"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53">
                <a:extLst>
                  <a:ext uri="{FF2B5EF4-FFF2-40B4-BE49-F238E27FC236}">
                    <a16:creationId xmlns:a16="http://schemas.microsoft.com/office/drawing/2014/main"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54">
                <a:extLst>
                  <a:ext uri="{FF2B5EF4-FFF2-40B4-BE49-F238E27FC236}">
                    <a16:creationId xmlns:a16="http://schemas.microsoft.com/office/drawing/2014/main"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55">
                <a:extLst>
                  <a:ext uri="{FF2B5EF4-FFF2-40B4-BE49-F238E27FC236}">
                    <a16:creationId xmlns:a16="http://schemas.microsoft.com/office/drawing/2014/main"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56">
                <a:extLst>
                  <a:ext uri="{FF2B5EF4-FFF2-40B4-BE49-F238E27FC236}">
                    <a16:creationId xmlns:a16="http://schemas.microsoft.com/office/drawing/2014/main"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57">
                <a:extLst>
                  <a:ext uri="{FF2B5EF4-FFF2-40B4-BE49-F238E27FC236}">
                    <a16:creationId xmlns:a16="http://schemas.microsoft.com/office/drawing/2014/main"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58">
                <a:extLst>
                  <a:ext uri="{FF2B5EF4-FFF2-40B4-BE49-F238E27FC236}">
                    <a16:creationId xmlns:a16="http://schemas.microsoft.com/office/drawing/2014/main"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4" name="Freeform 59">
                <a:extLst>
                  <a:ext uri="{FF2B5EF4-FFF2-40B4-BE49-F238E27FC236}">
                    <a16:creationId xmlns:a16="http://schemas.microsoft.com/office/drawing/2014/main"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5" name="Freeform 60">
                <a:extLst>
                  <a:ext uri="{FF2B5EF4-FFF2-40B4-BE49-F238E27FC236}">
                    <a16:creationId xmlns:a16="http://schemas.microsoft.com/office/drawing/2014/main"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6" name="Freeform 61">
                <a:extLst>
                  <a:ext uri="{FF2B5EF4-FFF2-40B4-BE49-F238E27FC236}">
                    <a16:creationId xmlns:a16="http://schemas.microsoft.com/office/drawing/2014/main"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7" name="Freeform 62">
                <a:extLst>
                  <a:ext uri="{FF2B5EF4-FFF2-40B4-BE49-F238E27FC236}">
                    <a16:creationId xmlns:a16="http://schemas.microsoft.com/office/drawing/2014/main"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8" name="Freeform 63">
                <a:extLst>
                  <a:ext uri="{FF2B5EF4-FFF2-40B4-BE49-F238E27FC236}">
                    <a16:creationId xmlns:a16="http://schemas.microsoft.com/office/drawing/2014/main"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9" name="Freeform 64">
                <a:extLst>
                  <a:ext uri="{FF2B5EF4-FFF2-40B4-BE49-F238E27FC236}">
                    <a16:creationId xmlns:a16="http://schemas.microsoft.com/office/drawing/2014/main"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0" name="Freeform 65">
                <a:extLst>
                  <a:ext uri="{FF2B5EF4-FFF2-40B4-BE49-F238E27FC236}">
                    <a16:creationId xmlns:a16="http://schemas.microsoft.com/office/drawing/2014/main"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1" name="Freeform 66">
                <a:extLst>
                  <a:ext uri="{FF2B5EF4-FFF2-40B4-BE49-F238E27FC236}">
                    <a16:creationId xmlns:a16="http://schemas.microsoft.com/office/drawing/2014/main"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2" name="Freeform 67">
                <a:extLst>
                  <a:ext uri="{FF2B5EF4-FFF2-40B4-BE49-F238E27FC236}">
                    <a16:creationId xmlns:a16="http://schemas.microsoft.com/office/drawing/2014/main"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3" name="Freeform 68">
                <a:extLst>
                  <a:ext uri="{FF2B5EF4-FFF2-40B4-BE49-F238E27FC236}">
                    <a16:creationId xmlns:a16="http://schemas.microsoft.com/office/drawing/2014/main"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4" name="Freeform 69">
                <a:extLst>
                  <a:ext uri="{FF2B5EF4-FFF2-40B4-BE49-F238E27FC236}">
                    <a16:creationId xmlns:a16="http://schemas.microsoft.com/office/drawing/2014/main"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5" name="Freeform 70">
                <a:extLst>
                  <a:ext uri="{FF2B5EF4-FFF2-40B4-BE49-F238E27FC236}">
                    <a16:creationId xmlns:a16="http://schemas.microsoft.com/office/drawing/2014/main"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6" name="Freeform 71">
                <a:extLst>
                  <a:ext uri="{FF2B5EF4-FFF2-40B4-BE49-F238E27FC236}">
                    <a16:creationId xmlns:a16="http://schemas.microsoft.com/office/drawing/2014/main"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7" name="Freeform 72">
                <a:extLst>
                  <a:ext uri="{FF2B5EF4-FFF2-40B4-BE49-F238E27FC236}">
                    <a16:creationId xmlns:a16="http://schemas.microsoft.com/office/drawing/2014/main"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8" name="Freeform 73">
                <a:extLst>
                  <a:ext uri="{FF2B5EF4-FFF2-40B4-BE49-F238E27FC236}">
                    <a16:creationId xmlns:a16="http://schemas.microsoft.com/office/drawing/2014/main"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9" name="Freeform 74">
                <a:extLst>
                  <a:ext uri="{FF2B5EF4-FFF2-40B4-BE49-F238E27FC236}">
                    <a16:creationId xmlns:a16="http://schemas.microsoft.com/office/drawing/2014/main"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0" name="Freeform 75">
                <a:extLst>
                  <a:ext uri="{FF2B5EF4-FFF2-40B4-BE49-F238E27FC236}">
                    <a16:creationId xmlns:a16="http://schemas.microsoft.com/office/drawing/2014/main"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1" name="Freeform 76">
                <a:extLst>
                  <a:ext uri="{FF2B5EF4-FFF2-40B4-BE49-F238E27FC236}">
                    <a16:creationId xmlns:a16="http://schemas.microsoft.com/office/drawing/2014/main"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2" name="Freeform 77">
                <a:extLst>
                  <a:ext uri="{FF2B5EF4-FFF2-40B4-BE49-F238E27FC236}">
                    <a16:creationId xmlns:a16="http://schemas.microsoft.com/office/drawing/2014/main"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3" name="Freeform 78">
                <a:extLst>
                  <a:ext uri="{FF2B5EF4-FFF2-40B4-BE49-F238E27FC236}">
                    <a16:creationId xmlns:a16="http://schemas.microsoft.com/office/drawing/2014/main"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4" name="Freeform 79">
                <a:extLst>
                  <a:ext uri="{FF2B5EF4-FFF2-40B4-BE49-F238E27FC236}">
                    <a16:creationId xmlns:a16="http://schemas.microsoft.com/office/drawing/2014/main"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5" name="Freeform 80">
                <a:extLst>
                  <a:ext uri="{FF2B5EF4-FFF2-40B4-BE49-F238E27FC236}">
                    <a16:creationId xmlns:a16="http://schemas.microsoft.com/office/drawing/2014/main"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6" name="Freeform 81">
                <a:extLst>
                  <a:ext uri="{FF2B5EF4-FFF2-40B4-BE49-F238E27FC236}">
                    <a16:creationId xmlns:a16="http://schemas.microsoft.com/office/drawing/2014/main"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7" name="Freeform 82">
                <a:extLst>
                  <a:ext uri="{FF2B5EF4-FFF2-40B4-BE49-F238E27FC236}">
                    <a16:creationId xmlns:a16="http://schemas.microsoft.com/office/drawing/2014/main"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8" name="Freeform 83">
                <a:extLst>
                  <a:ext uri="{FF2B5EF4-FFF2-40B4-BE49-F238E27FC236}">
                    <a16:creationId xmlns:a16="http://schemas.microsoft.com/office/drawing/2014/main"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9" name="Freeform 84">
                <a:extLst>
                  <a:ext uri="{FF2B5EF4-FFF2-40B4-BE49-F238E27FC236}">
                    <a16:creationId xmlns:a16="http://schemas.microsoft.com/office/drawing/2014/main"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0" name="Freeform 85">
                <a:extLst>
                  <a:ext uri="{FF2B5EF4-FFF2-40B4-BE49-F238E27FC236}">
                    <a16:creationId xmlns:a16="http://schemas.microsoft.com/office/drawing/2014/main"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1" name="Freeform 86">
                <a:extLst>
                  <a:ext uri="{FF2B5EF4-FFF2-40B4-BE49-F238E27FC236}">
                    <a16:creationId xmlns:a16="http://schemas.microsoft.com/office/drawing/2014/main"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2" name="Freeform 87">
                <a:extLst>
                  <a:ext uri="{FF2B5EF4-FFF2-40B4-BE49-F238E27FC236}">
                    <a16:creationId xmlns:a16="http://schemas.microsoft.com/office/drawing/2014/main"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3" name="Freeform 88">
                <a:extLst>
                  <a:ext uri="{FF2B5EF4-FFF2-40B4-BE49-F238E27FC236}">
                    <a16:creationId xmlns:a16="http://schemas.microsoft.com/office/drawing/2014/main"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4" name="Freeform 89">
                <a:extLst>
                  <a:ext uri="{FF2B5EF4-FFF2-40B4-BE49-F238E27FC236}">
                    <a16:creationId xmlns:a16="http://schemas.microsoft.com/office/drawing/2014/main"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5" name="Freeform 90">
                <a:extLst>
                  <a:ext uri="{FF2B5EF4-FFF2-40B4-BE49-F238E27FC236}">
                    <a16:creationId xmlns:a16="http://schemas.microsoft.com/office/drawing/2014/main"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6" name="Freeform 91">
                <a:extLst>
                  <a:ext uri="{FF2B5EF4-FFF2-40B4-BE49-F238E27FC236}">
                    <a16:creationId xmlns:a16="http://schemas.microsoft.com/office/drawing/2014/main"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7" name="Freeform 92">
                <a:extLst>
                  <a:ext uri="{FF2B5EF4-FFF2-40B4-BE49-F238E27FC236}">
                    <a16:creationId xmlns:a16="http://schemas.microsoft.com/office/drawing/2014/main"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128" name="矩形 1">
            <a:extLst>
              <a:ext uri="{FF2B5EF4-FFF2-40B4-BE49-F238E27FC236}">
                <a16:creationId xmlns:a16="http://schemas.microsoft.com/office/drawing/2014/main" id="{7B45BB99-AB13-4566-8D7A-D14C4878F045}"/>
              </a:ext>
            </a:extLst>
          </p:cNvPr>
          <p:cNvSpPr/>
          <p:nvPr/>
        </p:nvSpPr>
        <p:spPr>
          <a:xfrm>
            <a:off x="1785938" y="433747"/>
            <a:ext cx="6049431" cy="1015663"/>
          </a:xfrm>
          <a:prstGeom prst="rect">
            <a:avLst/>
          </a:prstGeom>
        </p:spPr>
        <p:txBody>
          <a:bodyPr wrap="square">
            <a:spAutoFit/>
          </a:bodyPr>
          <a:lstStyle/>
          <a:p>
            <a:r>
              <a:rPr lang="en-US" altLang="zh-CN" sz="6000" dirty="0">
                <a:solidFill>
                  <a:srgbClr val="0000FF"/>
                </a:solidFill>
                <a:effectLst>
                  <a:glow rad="63500">
                    <a:schemeClr val="accent1">
                      <a:satMod val="175000"/>
                      <a:alpha val="40000"/>
                    </a:schemeClr>
                  </a:glow>
                </a:effectLst>
                <a:latin typeface="UTM Spring" panose="02040603050506020204" pitchFamily="18" charset="0"/>
                <a:ea typeface="微软雅黑" panose="020B0503020204020204" pitchFamily="34" charset="-122"/>
              </a:rPr>
              <a:t>TẬP LÀM VĂN</a:t>
            </a:r>
            <a:endParaRPr lang="zh-CN" altLang="en-US" sz="6000" dirty="0">
              <a:solidFill>
                <a:srgbClr val="0000FF"/>
              </a:solidFill>
              <a:effectLst>
                <a:glow rad="63500">
                  <a:schemeClr val="accent1">
                    <a:satMod val="175000"/>
                    <a:alpha val="40000"/>
                  </a:schemeClr>
                </a:glow>
              </a:effectLst>
              <a:latin typeface="UTM Spring" panose="02040603050506020204" pitchFamily="18" charset="0"/>
              <a:ea typeface="微软雅黑" panose="020B0503020204020204" pitchFamily="34" charset="-122"/>
            </a:endParaRPr>
          </a:p>
        </p:txBody>
      </p:sp>
      <p:sp>
        <p:nvSpPr>
          <p:cNvPr id="129" name="文本框 2"/>
          <p:cNvSpPr txBox="1">
            <a:spLocks noChangeArrowheads="1"/>
          </p:cNvSpPr>
          <p:nvPr/>
        </p:nvSpPr>
        <p:spPr bwMode="auto">
          <a:xfrm>
            <a:off x="5572668" y="2507301"/>
            <a:ext cx="6574041" cy="1575053"/>
          </a:xfrm>
          <a:prstGeom prst="rect">
            <a:avLst/>
          </a:prstGeom>
          <a:noFill/>
          <a:ln>
            <a:noFill/>
          </a:ln>
        </p:spPr>
        <p:txBody>
          <a:bodyPr wrap="square" lIns="96780" tIns="48390" rIns="96780" bIns="48390">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en-US" altLang="zh-CN" sz="4800" b="1" dirty="0" err="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MỞ</a:t>
            </a:r>
            <a:r>
              <a:rPr lang="en-US" altLang="zh-CN" sz="4800" b="1" dirty="0">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 </a:t>
            </a:r>
            <a:r>
              <a:rPr lang="en-US" altLang="zh-CN" sz="4800" b="1" dirty="0" err="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BÀI</a:t>
            </a:r>
            <a:r>
              <a:rPr lang="en-US" altLang="zh-CN" sz="4800" b="1" dirty="0">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 </a:t>
            </a:r>
            <a:r>
              <a:rPr lang="en-US" altLang="zh-CN" sz="4800" b="1" dirty="0" err="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TRONG</a:t>
            </a:r>
            <a:r>
              <a:rPr lang="en-US" altLang="zh-CN" sz="4800" b="1" dirty="0">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 </a:t>
            </a:r>
            <a:r>
              <a:rPr lang="en-US" altLang="zh-CN" sz="4800" b="1" err="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VĂN</a:t>
            </a:r>
            <a:r>
              <a:rPr lang="en-US" altLang="zh-CN" sz="4800" b="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 </a:t>
            </a:r>
          </a:p>
          <a:p>
            <a:pPr algn="ctr"/>
            <a:r>
              <a:rPr lang="en-US" altLang="zh-CN" sz="4800" b="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KỂ </a:t>
            </a:r>
            <a:r>
              <a:rPr lang="en-US" altLang="zh-CN" sz="4800" b="1" dirty="0" err="1">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rPr>
              <a:t>CHUYỆN</a:t>
            </a:r>
            <a:endParaRPr lang="zh-CN" altLang="en-US" sz="4800" b="1" dirty="0">
              <a:solidFill>
                <a:srgbClr val="FF0000"/>
              </a:solidFill>
              <a:effectLst>
                <a:outerShdw blurRad="38100" dist="38100" dir="2700000" algn="tl">
                  <a:srgbClr val="000000">
                    <a:alpha val="43137"/>
                  </a:srgbClr>
                </a:outerShdw>
              </a:effectLst>
              <a:latin typeface="UTM Davida" panose="02040603050506020204" pitchFamily="18" charset="0"/>
              <a:ea typeface="黑体" panose="02010609060101010101" pitchFamily="49" charset="-122"/>
            </a:endParaRPr>
          </a:p>
        </p:txBody>
      </p:sp>
    </p:spTree>
    <p:extLst>
      <p:ext uri="{BB962C8B-B14F-4D97-AF65-F5344CB8AC3E}">
        <p14:creationId xmlns:p14="http://schemas.microsoft.com/office/powerpoint/2010/main" val="1176544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100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additive="base">
                                        <p:cTn id="17" dur="500" fill="hold"/>
                                        <p:tgtEl>
                                          <p:spTgt spid="128"/>
                                        </p:tgtEl>
                                        <p:attrNameLst>
                                          <p:attrName>ppt_x</p:attrName>
                                        </p:attrNameLst>
                                      </p:cBhvr>
                                      <p:tavLst>
                                        <p:tav tm="0">
                                          <p:val>
                                            <p:strVal val="#ppt_x"/>
                                          </p:val>
                                        </p:tav>
                                        <p:tav tm="100000">
                                          <p:val>
                                            <p:strVal val="#ppt_x"/>
                                          </p:val>
                                        </p:tav>
                                      </p:tavLst>
                                    </p:anim>
                                    <p:anim calcmode="lin" valueType="num">
                                      <p:cBhvr additive="base">
                                        <p:cTn id="18"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additive="base">
                                        <p:cTn id="23" dur="500" fill="hold"/>
                                        <p:tgtEl>
                                          <p:spTgt spid="129"/>
                                        </p:tgtEl>
                                        <p:attrNameLst>
                                          <p:attrName>ppt_x</p:attrName>
                                        </p:attrNameLst>
                                      </p:cBhvr>
                                      <p:tavLst>
                                        <p:tav tm="0">
                                          <p:val>
                                            <p:strVal val="#ppt_x"/>
                                          </p:val>
                                        </p:tav>
                                        <p:tav tm="100000">
                                          <p:val>
                                            <p:strVal val="#ppt_x"/>
                                          </p:val>
                                        </p:tav>
                                      </p:tavLst>
                                    </p:anim>
                                    <p:anim calcmode="lin" valueType="num">
                                      <p:cBhvr additive="base">
                                        <p:cTn id="24"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DDB1FF4-2DA9-48EF-A3DD-670D284FB298}"/>
              </a:ext>
            </a:extLst>
          </p:cNvPr>
          <p:cNvGrpSpPr/>
          <p:nvPr/>
        </p:nvGrpSpPr>
        <p:grpSpPr>
          <a:xfrm>
            <a:off x="998375" y="856091"/>
            <a:ext cx="5199587" cy="4547499"/>
            <a:chOff x="3246438" y="1068388"/>
            <a:chExt cx="5711825" cy="4678363"/>
          </a:xfrm>
          <a:solidFill>
            <a:srgbClr val="1E5AA4"/>
          </a:solidFill>
        </p:grpSpPr>
        <p:sp>
          <p:nvSpPr>
            <p:cNvPr id="3" name="Freeform 5">
              <a:extLst>
                <a:ext uri="{FF2B5EF4-FFF2-40B4-BE49-F238E27FC236}">
                  <a16:creationId xmlns:a16="http://schemas.microsoft.com/office/drawing/2014/main"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 name="Freeform 6">
              <a:extLst>
                <a:ext uri="{FF2B5EF4-FFF2-40B4-BE49-F238E27FC236}">
                  <a16:creationId xmlns:a16="http://schemas.microsoft.com/office/drawing/2014/main"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 name="Freeform 7">
              <a:extLst>
                <a:ext uri="{FF2B5EF4-FFF2-40B4-BE49-F238E27FC236}">
                  <a16:creationId xmlns:a16="http://schemas.microsoft.com/office/drawing/2014/main"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 name="Freeform 8">
              <a:extLst>
                <a:ext uri="{FF2B5EF4-FFF2-40B4-BE49-F238E27FC236}">
                  <a16:creationId xmlns:a16="http://schemas.microsoft.com/office/drawing/2014/main"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 name="Freeform 9">
              <a:extLst>
                <a:ext uri="{FF2B5EF4-FFF2-40B4-BE49-F238E27FC236}">
                  <a16:creationId xmlns:a16="http://schemas.microsoft.com/office/drawing/2014/main"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 name="Freeform 10">
              <a:extLst>
                <a:ext uri="{FF2B5EF4-FFF2-40B4-BE49-F238E27FC236}">
                  <a16:creationId xmlns:a16="http://schemas.microsoft.com/office/drawing/2014/main"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 name="Freeform 11">
              <a:extLst>
                <a:ext uri="{FF2B5EF4-FFF2-40B4-BE49-F238E27FC236}">
                  <a16:creationId xmlns:a16="http://schemas.microsoft.com/office/drawing/2014/main"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0" name="组合 9">
              <a:extLst>
                <a:ext uri="{FF2B5EF4-FFF2-40B4-BE49-F238E27FC236}">
                  <a16:creationId xmlns:a16="http://schemas.microsoft.com/office/drawing/2014/main" id="{23BE7271-760C-46FC-905D-CEC512557A8C}"/>
                </a:ext>
              </a:extLst>
            </p:cNvPr>
            <p:cNvGrpSpPr/>
            <p:nvPr/>
          </p:nvGrpSpPr>
          <p:grpSpPr>
            <a:xfrm>
              <a:off x="3517901" y="1225551"/>
              <a:ext cx="5260975" cy="4090987"/>
              <a:chOff x="3517901" y="1225551"/>
              <a:chExt cx="5260975" cy="4090987"/>
            </a:xfrm>
            <a:grpFill/>
          </p:grpSpPr>
          <p:sp>
            <p:nvSpPr>
              <p:cNvPr id="11" name="Freeform 12">
                <a:extLst>
                  <a:ext uri="{FF2B5EF4-FFF2-40B4-BE49-F238E27FC236}">
                    <a16:creationId xmlns:a16="http://schemas.microsoft.com/office/drawing/2014/main"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 name="Freeform 13">
                <a:extLst>
                  <a:ext uri="{FF2B5EF4-FFF2-40B4-BE49-F238E27FC236}">
                    <a16:creationId xmlns:a16="http://schemas.microsoft.com/office/drawing/2014/main"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 name="Freeform 14">
                <a:extLst>
                  <a:ext uri="{FF2B5EF4-FFF2-40B4-BE49-F238E27FC236}">
                    <a16:creationId xmlns:a16="http://schemas.microsoft.com/office/drawing/2014/main"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Freeform 15">
                <a:extLst>
                  <a:ext uri="{FF2B5EF4-FFF2-40B4-BE49-F238E27FC236}">
                    <a16:creationId xmlns:a16="http://schemas.microsoft.com/office/drawing/2014/main"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5" name="Freeform 16">
                <a:extLst>
                  <a:ext uri="{FF2B5EF4-FFF2-40B4-BE49-F238E27FC236}">
                    <a16:creationId xmlns:a16="http://schemas.microsoft.com/office/drawing/2014/main"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 name="Freeform 17">
                <a:extLst>
                  <a:ext uri="{FF2B5EF4-FFF2-40B4-BE49-F238E27FC236}">
                    <a16:creationId xmlns:a16="http://schemas.microsoft.com/office/drawing/2014/main"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Freeform 18">
                <a:extLst>
                  <a:ext uri="{FF2B5EF4-FFF2-40B4-BE49-F238E27FC236}">
                    <a16:creationId xmlns:a16="http://schemas.microsoft.com/office/drawing/2014/main"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Freeform 19">
                <a:extLst>
                  <a:ext uri="{FF2B5EF4-FFF2-40B4-BE49-F238E27FC236}">
                    <a16:creationId xmlns:a16="http://schemas.microsoft.com/office/drawing/2014/main"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Freeform 20">
                <a:extLst>
                  <a:ext uri="{FF2B5EF4-FFF2-40B4-BE49-F238E27FC236}">
                    <a16:creationId xmlns:a16="http://schemas.microsoft.com/office/drawing/2014/main"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Freeform 21">
                <a:extLst>
                  <a:ext uri="{FF2B5EF4-FFF2-40B4-BE49-F238E27FC236}">
                    <a16:creationId xmlns:a16="http://schemas.microsoft.com/office/drawing/2014/main"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Freeform 22">
                <a:extLst>
                  <a:ext uri="{FF2B5EF4-FFF2-40B4-BE49-F238E27FC236}">
                    <a16:creationId xmlns:a16="http://schemas.microsoft.com/office/drawing/2014/main"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Freeform 23">
                <a:extLst>
                  <a:ext uri="{FF2B5EF4-FFF2-40B4-BE49-F238E27FC236}">
                    <a16:creationId xmlns:a16="http://schemas.microsoft.com/office/drawing/2014/main"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Freeform 24">
                <a:extLst>
                  <a:ext uri="{FF2B5EF4-FFF2-40B4-BE49-F238E27FC236}">
                    <a16:creationId xmlns:a16="http://schemas.microsoft.com/office/drawing/2014/main"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Freeform 25">
                <a:extLst>
                  <a:ext uri="{FF2B5EF4-FFF2-40B4-BE49-F238E27FC236}">
                    <a16:creationId xmlns:a16="http://schemas.microsoft.com/office/drawing/2014/main"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Freeform 26">
                <a:extLst>
                  <a:ext uri="{FF2B5EF4-FFF2-40B4-BE49-F238E27FC236}">
                    <a16:creationId xmlns:a16="http://schemas.microsoft.com/office/drawing/2014/main"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Freeform 27">
                <a:extLst>
                  <a:ext uri="{FF2B5EF4-FFF2-40B4-BE49-F238E27FC236}">
                    <a16:creationId xmlns:a16="http://schemas.microsoft.com/office/drawing/2014/main"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Freeform 28">
                <a:extLst>
                  <a:ext uri="{FF2B5EF4-FFF2-40B4-BE49-F238E27FC236}">
                    <a16:creationId xmlns:a16="http://schemas.microsoft.com/office/drawing/2014/main"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Freeform 29">
                <a:extLst>
                  <a:ext uri="{FF2B5EF4-FFF2-40B4-BE49-F238E27FC236}">
                    <a16:creationId xmlns:a16="http://schemas.microsoft.com/office/drawing/2014/main"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Freeform 30">
                <a:extLst>
                  <a:ext uri="{FF2B5EF4-FFF2-40B4-BE49-F238E27FC236}">
                    <a16:creationId xmlns:a16="http://schemas.microsoft.com/office/drawing/2014/main"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Freeform 31">
                <a:extLst>
                  <a:ext uri="{FF2B5EF4-FFF2-40B4-BE49-F238E27FC236}">
                    <a16:creationId xmlns:a16="http://schemas.microsoft.com/office/drawing/2014/main"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32">
                <a:extLst>
                  <a:ext uri="{FF2B5EF4-FFF2-40B4-BE49-F238E27FC236}">
                    <a16:creationId xmlns:a16="http://schemas.microsoft.com/office/drawing/2014/main"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33">
                <a:extLst>
                  <a:ext uri="{FF2B5EF4-FFF2-40B4-BE49-F238E27FC236}">
                    <a16:creationId xmlns:a16="http://schemas.microsoft.com/office/drawing/2014/main"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3" name="Freeform 34">
                <a:extLst>
                  <a:ext uri="{FF2B5EF4-FFF2-40B4-BE49-F238E27FC236}">
                    <a16:creationId xmlns:a16="http://schemas.microsoft.com/office/drawing/2014/main"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4" name="Freeform 35">
                <a:extLst>
                  <a:ext uri="{FF2B5EF4-FFF2-40B4-BE49-F238E27FC236}">
                    <a16:creationId xmlns:a16="http://schemas.microsoft.com/office/drawing/2014/main"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5" name="Freeform 36">
                <a:extLst>
                  <a:ext uri="{FF2B5EF4-FFF2-40B4-BE49-F238E27FC236}">
                    <a16:creationId xmlns:a16="http://schemas.microsoft.com/office/drawing/2014/main"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Freeform 37">
                <a:extLst>
                  <a:ext uri="{FF2B5EF4-FFF2-40B4-BE49-F238E27FC236}">
                    <a16:creationId xmlns:a16="http://schemas.microsoft.com/office/drawing/2014/main"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Freeform 38">
                <a:extLst>
                  <a:ext uri="{FF2B5EF4-FFF2-40B4-BE49-F238E27FC236}">
                    <a16:creationId xmlns:a16="http://schemas.microsoft.com/office/drawing/2014/main"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Freeform 39">
                <a:extLst>
                  <a:ext uri="{FF2B5EF4-FFF2-40B4-BE49-F238E27FC236}">
                    <a16:creationId xmlns:a16="http://schemas.microsoft.com/office/drawing/2014/main"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Freeform 40">
                <a:extLst>
                  <a:ext uri="{FF2B5EF4-FFF2-40B4-BE49-F238E27FC236}">
                    <a16:creationId xmlns:a16="http://schemas.microsoft.com/office/drawing/2014/main"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41">
                <a:extLst>
                  <a:ext uri="{FF2B5EF4-FFF2-40B4-BE49-F238E27FC236}">
                    <a16:creationId xmlns:a16="http://schemas.microsoft.com/office/drawing/2014/main"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42">
                <a:extLst>
                  <a:ext uri="{FF2B5EF4-FFF2-40B4-BE49-F238E27FC236}">
                    <a16:creationId xmlns:a16="http://schemas.microsoft.com/office/drawing/2014/main"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43">
                <a:extLst>
                  <a:ext uri="{FF2B5EF4-FFF2-40B4-BE49-F238E27FC236}">
                    <a16:creationId xmlns:a16="http://schemas.microsoft.com/office/drawing/2014/main"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44">
                <a:extLst>
                  <a:ext uri="{FF2B5EF4-FFF2-40B4-BE49-F238E27FC236}">
                    <a16:creationId xmlns:a16="http://schemas.microsoft.com/office/drawing/2014/main"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45">
                <a:extLst>
                  <a:ext uri="{FF2B5EF4-FFF2-40B4-BE49-F238E27FC236}">
                    <a16:creationId xmlns:a16="http://schemas.microsoft.com/office/drawing/2014/main"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46">
                <a:extLst>
                  <a:ext uri="{FF2B5EF4-FFF2-40B4-BE49-F238E27FC236}">
                    <a16:creationId xmlns:a16="http://schemas.microsoft.com/office/drawing/2014/main"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Freeform 47">
                <a:extLst>
                  <a:ext uri="{FF2B5EF4-FFF2-40B4-BE49-F238E27FC236}">
                    <a16:creationId xmlns:a16="http://schemas.microsoft.com/office/drawing/2014/main"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48">
                <a:extLst>
                  <a:ext uri="{FF2B5EF4-FFF2-40B4-BE49-F238E27FC236}">
                    <a16:creationId xmlns:a16="http://schemas.microsoft.com/office/drawing/2014/main"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49">
                <a:extLst>
                  <a:ext uri="{FF2B5EF4-FFF2-40B4-BE49-F238E27FC236}">
                    <a16:creationId xmlns:a16="http://schemas.microsoft.com/office/drawing/2014/main"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50">
                <a:extLst>
                  <a:ext uri="{FF2B5EF4-FFF2-40B4-BE49-F238E27FC236}">
                    <a16:creationId xmlns:a16="http://schemas.microsoft.com/office/drawing/2014/main"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51">
                <a:extLst>
                  <a:ext uri="{FF2B5EF4-FFF2-40B4-BE49-F238E27FC236}">
                    <a16:creationId xmlns:a16="http://schemas.microsoft.com/office/drawing/2014/main"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52">
                <a:extLst>
                  <a:ext uri="{FF2B5EF4-FFF2-40B4-BE49-F238E27FC236}">
                    <a16:creationId xmlns:a16="http://schemas.microsoft.com/office/drawing/2014/main"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53">
                <a:extLst>
                  <a:ext uri="{FF2B5EF4-FFF2-40B4-BE49-F238E27FC236}">
                    <a16:creationId xmlns:a16="http://schemas.microsoft.com/office/drawing/2014/main"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54">
                <a:extLst>
                  <a:ext uri="{FF2B5EF4-FFF2-40B4-BE49-F238E27FC236}">
                    <a16:creationId xmlns:a16="http://schemas.microsoft.com/office/drawing/2014/main"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55">
                <a:extLst>
                  <a:ext uri="{FF2B5EF4-FFF2-40B4-BE49-F238E27FC236}">
                    <a16:creationId xmlns:a16="http://schemas.microsoft.com/office/drawing/2014/main"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56">
                <a:extLst>
                  <a:ext uri="{FF2B5EF4-FFF2-40B4-BE49-F238E27FC236}">
                    <a16:creationId xmlns:a16="http://schemas.microsoft.com/office/drawing/2014/main"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57">
                <a:extLst>
                  <a:ext uri="{FF2B5EF4-FFF2-40B4-BE49-F238E27FC236}">
                    <a16:creationId xmlns:a16="http://schemas.microsoft.com/office/drawing/2014/main"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58">
                <a:extLst>
                  <a:ext uri="{FF2B5EF4-FFF2-40B4-BE49-F238E27FC236}">
                    <a16:creationId xmlns:a16="http://schemas.microsoft.com/office/drawing/2014/main"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59">
                <a:extLst>
                  <a:ext uri="{FF2B5EF4-FFF2-40B4-BE49-F238E27FC236}">
                    <a16:creationId xmlns:a16="http://schemas.microsoft.com/office/drawing/2014/main"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60">
                <a:extLst>
                  <a:ext uri="{FF2B5EF4-FFF2-40B4-BE49-F238E27FC236}">
                    <a16:creationId xmlns:a16="http://schemas.microsoft.com/office/drawing/2014/main"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61">
                <a:extLst>
                  <a:ext uri="{FF2B5EF4-FFF2-40B4-BE49-F238E27FC236}">
                    <a16:creationId xmlns:a16="http://schemas.microsoft.com/office/drawing/2014/main"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62">
                <a:extLst>
                  <a:ext uri="{FF2B5EF4-FFF2-40B4-BE49-F238E27FC236}">
                    <a16:creationId xmlns:a16="http://schemas.microsoft.com/office/drawing/2014/main"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63">
                <a:extLst>
                  <a:ext uri="{FF2B5EF4-FFF2-40B4-BE49-F238E27FC236}">
                    <a16:creationId xmlns:a16="http://schemas.microsoft.com/office/drawing/2014/main"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64">
                <a:extLst>
                  <a:ext uri="{FF2B5EF4-FFF2-40B4-BE49-F238E27FC236}">
                    <a16:creationId xmlns:a16="http://schemas.microsoft.com/office/drawing/2014/main"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65">
                <a:extLst>
                  <a:ext uri="{FF2B5EF4-FFF2-40B4-BE49-F238E27FC236}">
                    <a16:creationId xmlns:a16="http://schemas.microsoft.com/office/drawing/2014/main"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Freeform 66">
                <a:extLst>
                  <a:ext uri="{FF2B5EF4-FFF2-40B4-BE49-F238E27FC236}">
                    <a16:creationId xmlns:a16="http://schemas.microsoft.com/office/drawing/2014/main"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67">
                <a:extLst>
                  <a:ext uri="{FF2B5EF4-FFF2-40B4-BE49-F238E27FC236}">
                    <a16:creationId xmlns:a16="http://schemas.microsoft.com/office/drawing/2014/main"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68">
                <a:extLst>
                  <a:ext uri="{FF2B5EF4-FFF2-40B4-BE49-F238E27FC236}">
                    <a16:creationId xmlns:a16="http://schemas.microsoft.com/office/drawing/2014/main"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8" name="Freeform 69">
                <a:extLst>
                  <a:ext uri="{FF2B5EF4-FFF2-40B4-BE49-F238E27FC236}">
                    <a16:creationId xmlns:a16="http://schemas.microsoft.com/office/drawing/2014/main"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9" name="Freeform 70">
                <a:extLst>
                  <a:ext uri="{FF2B5EF4-FFF2-40B4-BE49-F238E27FC236}">
                    <a16:creationId xmlns:a16="http://schemas.microsoft.com/office/drawing/2014/main"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0" name="Freeform 71">
                <a:extLst>
                  <a:ext uri="{FF2B5EF4-FFF2-40B4-BE49-F238E27FC236}">
                    <a16:creationId xmlns:a16="http://schemas.microsoft.com/office/drawing/2014/main"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1" name="Freeform 72">
                <a:extLst>
                  <a:ext uri="{FF2B5EF4-FFF2-40B4-BE49-F238E27FC236}">
                    <a16:creationId xmlns:a16="http://schemas.microsoft.com/office/drawing/2014/main"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2" name="Freeform 73">
                <a:extLst>
                  <a:ext uri="{FF2B5EF4-FFF2-40B4-BE49-F238E27FC236}">
                    <a16:creationId xmlns:a16="http://schemas.microsoft.com/office/drawing/2014/main"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3" name="Freeform 74">
                <a:extLst>
                  <a:ext uri="{FF2B5EF4-FFF2-40B4-BE49-F238E27FC236}">
                    <a16:creationId xmlns:a16="http://schemas.microsoft.com/office/drawing/2014/main"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4" name="Freeform 75">
                <a:extLst>
                  <a:ext uri="{FF2B5EF4-FFF2-40B4-BE49-F238E27FC236}">
                    <a16:creationId xmlns:a16="http://schemas.microsoft.com/office/drawing/2014/main"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76">
                <a:extLst>
                  <a:ext uri="{FF2B5EF4-FFF2-40B4-BE49-F238E27FC236}">
                    <a16:creationId xmlns:a16="http://schemas.microsoft.com/office/drawing/2014/main"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6" name="Freeform 77">
                <a:extLst>
                  <a:ext uri="{FF2B5EF4-FFF2-40B4-BE49-F238E27FC236}">
                    <a16:creationId xmlns:a16="http://schemas.microsoft.com/office/drawing/2014/main"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78">
                <a:extLst>
                  <a:ext uri="{FF2B5EF4-FFF2-40B4-BE49-F238E27FC236}">
                    <a16:creationId xmlns:a16="http://schemas.microsoft.com/office/drawing/2014/main"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Freeform 79">
                <a:extLst>
                  <a:ext uri="{FF2B5EF4-FFF2-40B4-BE49-F238E27FC236}">
                    <a16:creationId xmlns:a16="http://schemas.microsoft.com/office/drawing/2014/main"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80">
                <a:extLst>
                  <a:ext uri="{FF2B5EF4-FFF2-40B4-BE49-F238E27FC236}">
                    <a16:creationId xmlns:a16="http://schemas.microsoft.com/office/drawing/2014/main"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81">
                <a:extLst>
                  <a:ext uri="{FF2B5EF4-FFF2-40B4-BE49-F238E27FC236}">
                    <a16:creationId xmlns:a16="http://schemas.microsoft.com/office/drawing/2014/main"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82">
                <a:extLst>
                  <a:ext uri="{FF2B5EF4-FFF2-40B4-BE49-F238E27FC236}">
                    <a16:creationId xmlns:a16="http://schemas.microsoft.com/office/drawing/2014/main"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83">
                <a:extLst>
                  <a:ext uri="{FF2B5EF4-FFF2-40B4-BE49-F238E27FC236}">
                    <a16:creationId xmlns:a16="http://schemas.microsoft.com/office/drawing/2014/main"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84">
                <a:extLst>
                  <a:ext uri="{FF2B5EF4-FFF2-40B4-BE49-F238E27FC236}">
                    <a16:creationId xmlns:a16="http://schemas.microsoft.com/office/drawing/2014/main"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85">
                <a:extLst>
                  <a:ext uri="{FF2B5EF4-FFF2-40B4-BE49-F238E27FC236}">
                    <a16:creationId xmlns:a16="http://schemas.microsoft.com/office/drawing/2014/main"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86">
                <a:extLst>
                  <a:ext uri="{FF2B5EF4-FFF2-40B4-BE49-F238E27FC236}">
                    <a16:creationId xmlns:a16="http://schemas.microsoft.com/office/drawing/2014/main"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87">
                <a:extLst>
                  <a:ext uri="{FF2B5EF4-FFF2-40B4-BE49-F238E27FC236}">
                    <a16:creationId xmlns:a16="http://schemas.microsoft.com/office/drawing/2014/main"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88">
                <a:extLst>
                  <a:ext uri="{FF2B5EF4-FFF2-40B4-BE49-F238E27FC236}">
                    <a16:creationId xmlns:a16="http://schemas.microsoft.com/office/drawing/2014/main"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89">
                <a:extLst>
                  <a:ext uri="{FF2B5EF4-FFF2-40B4-BE49-F238E27FC236}">
                    <a16:creationId xmlns:a16="http://schemas.microsoft.com/office/drawing/2014/main"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90">
                <a:extLst>
                  <a:ext uri="{FF2B5EF4-FFF2-40B4-BE49-F238E27FC236}">
                    <a16:creationId xmlns:a16="http://schemas.microsoft.com/office/drawing/2014/main"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91">
                <a:extLst>
                  <a:ext uri="{FF2B5EF4-FFF2-40B4-BE49-F238E27FC236}">
                    <a16:creationId xmlns:a16="http://schemas.microsoft.com/office/drawing/2014/main"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92">
                <a:extLst>
                  <a:ext uri="{FF2B5EF4-FFF2-40B4-BE49-F238E27FC236}">
                    <a16:creationId xmlns:a16="http://schemas.microsoft.com/office/drawing/2014/main"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93" name="TextBox 9">
            <a:extLst>
              <a:ext uri="{FF2B5EF4-FFF2-40B4-BE49-F238E27FC236}">
                <a16:creationId xmlns:a16="http://schemas.microsoft.com/office/drawing/2014/main" id="{CCC40765-77F5-4FCC-89FF-F0F774A23710}"/>
              </a:ext>
            </a:extLst>
          </p:cNvPr>
          <p:cNvSpPr txBox="1">
            <a:spLocks/>
          </p:cNvSpPr>
          <p:nvPr/>
        </p:nvSpPr>
        <p:spPr>
          <a:xfrm>
            <a:off x="1321004" y="1668186"/>
            <a:ext cx="3962573" cy="2590050"/>
          </a:xfrm>
          <a:prstGeom prst="rect">
            <a:avLst/>
          </a:prstGeom>
        </p:spPr>
        <p:txBody>
          <a:bodyPr vert="horz" wrap="square" lIns="480000" tIns="0" rIns="0" bIns="0" anchor="ctr" anchorCtr="0">
            <a:noAutofit/>
          </a:bodyPr>
          <a:lstStyle/>
          <a:p>
            <a:pPr lvl="0" algn="ctr">
              <a:buClr>
                <a:prstClr val="black">
                  <a:lumMod val="50000"/>
                  <a:lumOff val="50000"/>
                </a:prstClr>
              </a:buClr>
              <a:defRPr/>
            </a:pPr>
            <a:r>
              <a:rPr lang="en-US" altLang="zh-CN" sz="3600" b="1" noProof="1">
                <a:solidFill>
                  <a:srgbClr val="1E5AA4"/>
                </a:solidFill>
                <a:latin typeface="字魂36号-正文宋楷" panose="02000000000000000000" pitchFamily="2" charset="-122"/>
                <a:ea typeface="字魂36号-正文宋楷" panose="02000000000000000000" pitchFamily="2" charset="-122"/>
              </a:rPr>
              <a:t>Trời mùa thu mát mẻ. Trên bờ sông, một con rùa đang cố sức tập chạy.</a:t>
            </a:r>
          </a:p>
        </p:txBody>
      </p:sp>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603" y="4320593"/>
            <a:ext cx="3724275" cy="2038350"/>
          </a:xfrm>
          <a:prstGeom prst="rect">
            <a:avLst/>
          </a:prstGeom>
        </p:spPr>
      </p:pic>
      <p:pic>
        <p:nvPicPr>
          <p:cNvPr id="95" name="图片 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71783" y="1280443"/>
            <a:ext cx="2737518" cy="3770537"/>
          </a:xfrm>
          <a:prstGeom prst="rect">
            <a:avLst/>
          </a:prstGeom>
        </p:spPr>
      </p:pic>
    </p:spTree>
    <p:extLst>
      <p:ext uri="{BB962C8B-B14F-4D97-AF65-F5344CB8AC3E}">
        <p14:creationId xmlns:p14="http://schemas.microsoft.com/office/powerpoint/2010/main" val="948579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1000"/>
                                        <p:tgtEl>
                                          <p:spTgt spid="93"/>
                                        </p:tgtEl>
                                      </p:cBhvr>
                                    </p:animEffect>
                                    <p:anim calcmode="lin" valueType="num">
                                      <p:cBhvr>
                                        <p:cTn id="11" dur="1000" fill="hold"/>
                                        <p:tgtEl>
                                          <p:spTgt spid="93"/>
                                        </p:tgtEl>
                                        <p:attrNameLst>
                                          <p:attrName>ppt_x</p:attrName>
                                        </p:attrNameLst>
                                      </p:cBhvr>
                                      <p:tavLst>
                                        <p:tav tm="0">
                                          <p:val>
                                            <p:strVal val="#ppt_x"/>
                                          </p:val>
                                        </p:tav>
                                        <p:tav tm="100000">
                                          <p:val>
                                            <p:strVal val="#ppt_x"/>
                                          </p:val>
                                        </p:tav>
                                      </p:tavLst>
                                    </p:anim>
                                    <p:anim calcmode="lin" valueType="num">
                                      <p:cBhvr>
                                        <p:cTn id="12" dur="1000" fill="hold"/>
                                        <p:tgtEl>
                                          <p:spTgt spid="93"/>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250"/>
                                  </p:stCondLst>
                                  <p:childTnLst>
                                    <p:set>
                                      <p:cBhvr>
                                        <p:cTn id="14" dur="1" fill="hold">
                                          <p:stCondLst>
                                            <p:cond delay="0"/>
                                          </p:stCondLst>
                                        </p:cTn>
                                        <p:tgtEl>
                                          <p:spTgt spid="94"/>
                                        </p:tgtEl>
                                        <p:attrNameLst>
                                          <p:attrName>style.visibility</p:attrName>
                                        </p:attrNameLst>
                                      </p:cBhvr>
                                      <p:to>
                                        <p:strVal val="visible"/>
                                      </p:to>
                                    </p:set>
                                    <p:animEffect transition="in" filter="circle(in)">
                                      <p:cBhvr>
                                        <p:cTn id="15" dur="2000"/>
                                        <p:tgtEl>
                                          <p:spTgt spid="94"/>
                                        </p:tgtEl>
                                      </p:cBhvr>
                                    </p:animEffect>
                                  </p:childTnLst>
                                </p:cTn>
                              </p:par>
                              <p:par>
                                <p:cTn id="16" presetID="6" presetClass="entr" presetSubtype="16" fill="hold" nodeType="withEffect">
                                  <p:stCondLst>
                                    <p:cond delay="250"/>
                                  </p:stCondLst>
                                  <p:childTnLst>
                                    <p:set>
                                      <p:cBhvr>
                                        <p:cTn id="17" dur="1" fill="hold">
                                          <p:stCondLst>
                                            <p:cond delay="0"/>
                                          </p:stCondLst>
                                        </p:cTn>
                                        <p:tgtEl>
                                          <p:spTgt spid="95"/>
                                        </p:tgtEl>
                                        <p:attrNameLst>
                                          <p:attrName>style.visibility</p:attrName>
                                        </p:attrNameLst>
                                      </p:cBhvr>
                                      <p:to>
                                        <p:strVal val="visible"/>
                                      </p:to>
                                    </p:set>
                                    <p:animEffect transition="in" filter="circle(in)">
                                      <p:cBhvr>
                                        <p:cTn id="18"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1155947" y="1821533"/>
            <a:ext cx="4192984" cy="2590050"/>
          </a:xfrm>
          <a:prstGeom prst="rect">
            <a:avLst/>
          </a:prstGeom>
        </p:spPr>
        <p:txBody>
          <a:bodyPr vert="horz" wrap="square" lIns="480000" tIns="0" rIns="0" bIns="0" anchor="ctr" anchorCtr="0">
            <a:noAutofit/>
          </a:bodyPr>
          <a:lstStyle/>
          <a:p>
            <a:pPr lvl="0">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3.Cách mở bài sau đây có gì khác với cách mở bài nói trên?</a:t>
            </a:r>
          </a:p>
        </p:txBody>
      </p:sp>
    </p:spTree>
    <p:extLst>
      <p:ext uri="{BB962C8B-B14F-4D97-AF65-F5344CB8AC3E}">
        <p14:creationId xmlns:p14="http://schemas.microsoft.com/office/powerpoint/2010/main" val="1114959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1666483" cy="5533851"/>
          </a:xfrm>
          <a:prstGeom prst="rect">
            <a:avLst/>
          </a:prstGeom>
        </p:spPr>
      </p:pic>
      <p:sp>
        <p:nvSpPr>
          <p:cNvPr id="13" name="TextBox 43"/>
          <p:cNvSpPr txBox="1"/>
          <p:nvPr/>
        </p:nvSpPr>
        <p:spPr>
          <a:xfrm>
            <a:off x="1040524" y="1465995"/>
            <a:ext cx="10184524" cy="3791286"/>
          </a:xfrm>
          <a:prstGeom prst="rect">
            <a:avLst/>
          </a:prstGeom>
          <a:noFill/>
        </p:spPr>
        <p:txBody>
          <a:bodyPr wrap="square" lIns="97021" tIns="48510" rIns="97021" bIns="48510" rtlCol="0">
            <a:spAutoFit/>
          </a:bodyPr>
          <a:lstStyle/>
          <a:p>
            <a:pPr lvl="0"/>
            <a:r>
              <a:rPr lang="vi-VN" altLang="zh-CN" sz="4000">
                <a:solidFill>
                  <a:srgbClr val="1E5AA4"/>
                </a:solidFill>
                <a:latin typeface="字魂36号-正文宋楷" panose="02000000000000000000" pitchFamily="2" charset="-122"/>
                <a:ea typeface="字魂36号-正文宋楷" panose="02000000000000000000" pitchFamily="2" charset="-122"/>
              </a:rPr>
              <a:t> Trong muôn loài, rùa vốn nổi tiếng là chậm chạp, còn thỏ thì chạy nhanh như bay. Thế mà có một con rùa dám chạy thi với thỏ và thắng cả thỏ. Vì sao có chuyện ngược đời như vậy? Sau đây, em xin </a:t>
            </a:r>
            <a:endParaRPr lang="en-US" altLang="zh-CN" sz="4000">
              <a:solidFill>
                <a:srgbClr val="1E5AA4"/>
              </a:solidFill>
              <a:latin typeface="字魂36号-正文宋楷" panose="02000000000000000000" pitchFamily="2" charset="-122"/>
              <a:ea typeface="字魂36号-正文宋楷" panose="02000000000000000000" pitchFamily="2" charset="-122"/>
            </a:endParaRPr>
          </a:p>
          <a:p>
            <a:pPr lvl="0"/>
            <a:r>
              <a:rPr lang="vi-VN" altLang="zh-CN" sz="4000">
                <a:solidFill>
                  <a:srgbClr val="1E5AA4"/>
                </a:solidFill>
                <a:latin typeface="字魂36号-正文宋楷" panose="02000000000000000000" pitchFamily="2" charset="-122"/>
                <a:ea typeface="字魂36号-正文宋楷" panose="02000000000000000000" pitchFamily="2" charset="-122"/>
              </a:rPr>
              <a:t>kể đầu đuôi câu câu chuyện ấy.</a:t>
            </a:r>
          </a:p>
        </p:txBody>
      </p:sp>
    </p:spTree>
    <p:extLst>
      <p:ext uri="{BB962C8B-B14F-4D97-AF65-F5344CB8AC3E}">
        <p14:creationId xmlns:p14="http://schemas.microsoft.com/office/powerpoint/2010/main" val="2485751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17" y="312077"/>
            <a:ext cx="5868439" cy="5014665"/>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7141" y="4851775"/>
            <a:ext cx="1719240" cy="214905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334" y="263103"/>
            <a:ext cx="5868437" cy="5063639"/>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6440" y="4692632"/>
            <a:ext cx="1855244" cy="2319055"/>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7814" y="4952667"/>
            <a:ext cx="1254783" cy="1568479"/>
          </a:xfrm>
          <a:prstGeom prst="rect">
            <a:avLst/>
          </a:prstGeom>
        </p:spPr>
      </p:pic>
      <p:cxnSp>
        <p:nvCxnSpPr>
          <p:cNvPr id="2" name="直接连接符 1">
            <a:extLst>
              <a:ext uri="{FF2B5EF4-FFF2-40B4-BE49-F238E27FC236}">
                <a16:creationId xmlns:a16="http://schemas.microsoft.com/office/drawing/2014/main" id="{1D921CB1-EA05-455B-81A1-B97485C43BEC}"/>
              </a:ext>
            </a:extLst>
          </p:cNvPr>
          <p:cNvCxnSpPr/>
          <p:nvPr/>
        </p:nvCxnSpPr>
        <p:spPr>
          <a:xfrm>
            <a:off x="6161482" y="1118940"/>
            <a:ext cx="0" cy="4078717"/>
          </a:xfrm>
          <a:prstGeom prst="line">
            <a:avLst/>
          </a:prstGeom>
          <a:ln w="19050">
            <a:solidFill>
              <a:srgbClr val="1E5AA4"/>
            </a:solidFill>
            <a:prstDash val="dash"/>
          </a:ln>
        </p:spPr>
        <p:style>
          <a:lnRef idx="1">
            <a:schemeClr val="accent1"/>
          </a:lnRef>
          <a:fillRef idx="0">
            <a:schemeClr val="accent1"/>
          </a:fillRef>
          <a:effectRef idx="0">
            <a:schemeClr val="accent1"/>
          </a:effectRef>
          <a:fontRef idx="minor">
            <a:schemeClr val="tx1"/>
          </a:fontRef>
        </p:style>
      </p:cxnSp>
      <p:sp>
        <p:nvSpPr>
          <p:cNvPr id="6" name="TextBox 8">
            <a:extLst>
              <a:ext uri="{FF2B5EF4-FFF2-40B4-BE49-F238E27FC236}">
                <a16:creationId xmlns:a16="http://schemas.microsoft.com/office/drawing/2014/main" id="{AF624B1B-5D28-40C3-B1E3-FB8186F0C655}"/>
              </a:ext>
            </a:extLst>
          </p:cNvPr>
          <p:cNvSpPr txBox="1"/>
          <p:nvPr/>
        </p:nvSpPr>
        <p:spPr>
          <a:xfrm>
            <a:off x="398621" y="832225"/>
            <a:ext cx="4832042" cy="1346007"/>
          </a:xfrm>
          <a:prstGeom prst="rect">
            <a:avLst/>
          </a:prstGeom>
          <a:noFill/>
        </p:spPr>
        <p:txBody>
          <a:bodyPr wrap="none" lIns="480000" tIns="0" rIns="0" bIns="0" anchor="b" anchorCtr="0">
            <a:noAutofit/>
          </a:bodyPr>
          <a:lstStyle/>
          <a:p>
            <a:pPr lvl="0" algn="ctr">
              <a:defRPr/>
            </a:pPr>
            <a:r>
              <a:rPr lang="en-US" altLang="zh-CN" sz="2800" b="1" kern="0">
                <a:solidFill>
                  <a:srgbClr val="1E5AA4"/>
                </a:solidFill>
                <a:latin typeface="字魂36号-正文宋楷" panose="02000000000000000000" pitchFamily="2" charset="-122"/>
                <a:ea typeface="字魂36号-正文宋楷" panose="02000000000000000000" pitchFamily="2" charset="-122"/>
                <a:cs typeface="+mn-ea"/>
                <a:sym typeface="+mn-lt"/>
              </a:rPr>
              <a:t>Kể ngay vào sự việc </a:t>
            </a:r>
          </a:p>
          <a:p>
            <a:pPr lvl="0" algn="ctr">
              <a:defRPr/>
            </a:pPr>
            <a:r>
              <a:rPr lang="en-US" altLang="zh-CN" sz="2800" b="1" kern="0">
                <a:solidFill>
                  <a:srgbClr val="1E5AA4"/>
                </a:solidFill>
                <a:latin typeface="字魂36号-正文宋楷" panose="02000000000000000000" pitchFamily="2" charset="-122"/>
                <a:ea typeface="字魂36号-正文宋楷" panose="02000000000000000000" pitchFamily="2" charset="-122"/>
                <a:cs typeface="+mn-ea"/>
                <a:sym typeface="+mn-lt"/>
              </a:rPr>
              <a:t>mở đầu câu chuyện</a:t>
            </a:r>
          </a:p>
        </p:txBody>
      </p:sp>
      <p:sp>
        <p:nvSpPr>
          <p:cNvPr id="7" name="TextBox 9">
            <a:extLst>
              <a:ext uri="{FF2B5EF4-FFF2-40B4-BE49-F238E27FC236}">
                <a16:creationId xmlns:a16="http://schemas.microsoft.com/office/drawing/2014/main" id="{CCC40765-77F5-4FCC-89FF-F0F774A23710}"/>
              </a:ext>
            </a:extLst>
          </p:cNvPr>
          <p:cNvSpPr txBox="1">
            <a:spLocks/>
          </p:cNvSpPr>
          <p:nvPr/>
        </p:nvSpPr>
        <p:spPr>
          <a:xfrm>
            <a:off x="287290" y="1986160"/>
            <a:ext cx="5732739" cy="2590050"/>
          </a:xfrm>
          <a:prstGeom prst="rect">
            <a:avLst/>
          </a:prstGeom>
        </p:spPr>
        <p:txBody>
          <a:bodyPr vert="horz" wrap="square" lIns="480000" tIns="0" rIns="0" bIns="0" anchor="ctr" anchorCtr="0">
            <a:noAutofit/>
          </a:bodyPr>
          <a:lstStyle/>
          <a:p>
            <a:pPr lvl="0">
              <a:lnSpc>
                <a:spcPct val="150000"/>
              </a:lnSpc>
              <a:buClr>
                <a:prstClr val="black">
                  <a:lumMod val="50000"/>
                  <a:lumOff val="50000"/>
                </a:prstClr>
              </a:buClr>
            </a:pPr>
            <a:r>
              <a:rPr lang="en-US" altLang="zh-CN" sz="2400" noProof="1">
                <a:solidFill>
                  <a:srgbClr val="FF0000"/>
                </a:solidFill>
                <a:latin typeface="字魂36号-正文宋楷" panose="02000000000000000000" pitchFamily="2" charset="-122"/>
                <a:ea typeface="字魂36号-正文宋楷" panose="02000000000000000000" pitchFamily="2" charset="-122"/>
              </a:rPr>
              <a:t>Trời mùa thu mát mẻ. Trên bờ sông, một con rùa đang cố sức tập chạy.</a:t>
            </a:r>
          </a:p>
        </p:txBody>
      </p:sp>
      <p:sp>
        <p:nvSpPr>
          <p:cNvPr id="8" name="TextBox 8">
            <a:extLst>
              <a:ext uri="{FF2B5EF4-FFF2-40B4-BE49-F238E27FC236}">
                <a16:creationId xmlns:a16="http://schemas.microsoft.com/office/drawing/2014/main" id="{AF624B1B-5D28-40C3-B1E3-FB8186F0C655}"/>
              </a:ext>
            </a:extLst>
          </p:cNvPr>
          <p:cNvSpPr txBox="1"/>
          <p:nvPr/>
        </p:nvSpPr>
        <p:spPr>
          <a:xfrm>
            <a:off x="6476356" y="954767"/>
            <a:ext cx="5105026" cy="1110787"/>
          </a:xfrm>
          <a:prstGeom prst="rect">
            <a:avLst/>
          </a:prstGeom>
          <a:noFill/>
        </p:spPr>
        <p:txBody>
          <a:bodyPr wrap="none" lIns="480000" tIns="0" rIns="0" bIns="0" anchor="b" anchorCtr="0">
            <a:noAutofit/>
          </a:bodyPr>
          <a:lstStyle/>
          <a:p>
            <a:pPr lvl="0" algn="ctr">
              <a:defRPr/>
            </a:pPr>
            <a:r>
              <a:rPr lang="en-US" altLang="zh-CN" sz="2800" b="1" kern="0">
                <a:solidFill>
                  <a:srgbClr val="1E5AA4"/>
                </a:solidFill>
                <a:latin typeface="字魂36号-正文宋楷" panose="02000000000000000000" pitchFamily="2" charset="-122"/>
                <a:ea typeface="字魂36号-正文宋楷" panose="02000000000000000000" pitchFamily="2" charset="-122"/>
                <a:cs typeface="+mn-ea"/>
                <a:sym typeface="+mn-lt"/>
              </a:rPr>
              <a:t>Nói chuyên khác </a:t>
            </a:r>
          </a:p>
          <a:p>
            <a:pPr lvl="0" algn="ctr">
              <a:defRPr/>
            </a:pPr>
            <a:r>
              <a:rPr lang="en-US" altLang="zh-CN" sz="2800" b="1" kern="0">
                <a:solidFill>
                  <a:srgbClr val="1E5AA4"/>
                </a:solidFill>
                <a:latin typeface="字魂36号-正文宋楷" panose="02000000000000000000" pitchFamily="2" charset="-122"/>
                <a:ea typeface="字魂36号-正文宋楷" panose="02000000000000000000" pitchFamily="2" charset="-122"/>
                <a:cs typeface="+mn-ea"/>
                <a:sym typeface="+mn-lt"/>
              </a:rPr>
              <a:t>để dẫn vào chuyện định kể </a:t>
            </a:r>
          </a:p>
        </p:txBody>
      </p:sp>
      <p:sp>
        <p:nvSpPr>
          <p:cNvPr id="9" name="TextBox 9">
            <a:extLst>
              <a:ext uri="{FF2B5EF4-FFF2-40B4-BE49-F238E27FC236}">
                <a16:creationId xmlns:a16="http://schemas.microsoft.com/office/drawing/2014/main" id="{CCC40765-77F5-4FCC-89FF-F0F774A23710}"/>
              </a:ext>
            </a:extLst>
          </p:cNvPr>
          <p:cNvSpPr txBox="1">
            <a:spLocks/>
          </p:cNvSpPr>
          <p:nvPr/>
        </p:nvSpPr>
        <p:spPr>
          <a:xfrm>
            <a:off x="6339513" y="2050812"/>
            <a:ext cx="5503190" cy="2590050"/>
          </a:xfrm>
          <a:prstGeom prst="rect">
            <a:avLst/>
          </a:prstGeom>
        </p:spPr>
        <p:txBody>
          <a:bodyPr vert="horz" wrap="square" lIns="480000" tIns="0" rIns="0" bIns="0" anchor="ctr" anchorCtr="0">
            <a:noAutofit/>
          </a:bodyPr>
          <a:lstStyle/>
          <a:p>
            <a:pPr lvl="0">
              <a:buClr>
                <a:prstClr val="black">
                  <a:lumMod val="50000"/>
                  <a:lumOff val="50000"/>
                </a:prstClr>
              </a:buClr>
            </a:pPr>
            <a:r>
              <a:rPr lang="vi-VN" altLang="zh-CN" sz="2400" noProof="1">
                <a:solidFill>
                  <a:srgbClr val="FF0000"/>
                </a:solidFill>
                <a:latin typeface="字魂36号-正文宋楷" panose="02000000000000000000" pitchFamily="2" charset="-122"/>
                <a:ea typeface="字魂36号-正文宋楷" panose="02000000000000000000" pitchFamily="2" charset="-122"/>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p>
        </p:txBody>
      </p:sp>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264" y="4483283"/>
            <a:ext cx="2190203" cy="2737754"/>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14615" y="-166238"/>
            <a:ext cx="1426276" cy="1782845"/>
          </a:xfrm>
          <a:prstGeom prst="rect">
            <a:avLst/>
          </a:prstGeom>
        </p:spPr>
      </p:pic>
    </p:spTree>
    <p:extLst>
      <p:ext uri="{BB962C8B-B14F-4D97-AF65-F5344CB8AC3E}">
        <p14:creationId xmlns:p14="http://schemas.microsoft.com/office/powerpoint/2010/main" val="3311160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0"/>
                                        <p:tgtEl>
                                          <p:spTgt spid="14"/>
                                        </p:tgtEl>
                                      </p:cBhvr>
                                    </p:animEffect>
                                    <p:anim calcmode="lin" valueType="num">
                                      <p:cBhvr>
                                        <p:cTn id="19" dur="5000" fill="hold"/>
                                        <p:tgtEl>
                                          <p:spTgt spid="14"/>
                                        </p:tgtEl>
                                        <p:attrNameLst>
                                          <p:attrName>ppt_x</p:attrName>
                                        </p:attrNameLst>
                                      </p:cBhvr>
                                      <p:tavLst>
                                        <p:tav tm="0">
                                          <p:val>
                                            <p:strVal val="#ppt_x"/>
                                          </p:val>
                                        </p:tav>
                                        <p:tav tm="100000">
                                          <p:val>
                                            <p:strVal val="#ppt_x"/>
                                          </p:val>
                                        </p:tav>
                                      </p:tavLst>
                                    </p:anim>
                                    <p:anim calcmode="lin" valueType="num">
                                      <p:cBhvr>
                                        <p:cTn id="20" dur="5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0"/>
                                        <p:tgtEl>
                                          <p:spTgt spid="12"/>
                                        </p:tgtEl>
                                      </p:cBhvr>
                                    </p:animEffect>
                                    <p:anim calcmode="lin" valueType="num">
                                      <p:cBhvr>
                                        <p:cTn id="24" dur="5000" fill="hold"/>
                                        <p:tgtEl>
                                          <p:spTgt spid="12"/>
                                        </p:tgtEl>
                                        <p:attrNameLst>
                                          <p:attrName>ppt_x</p:attrName>
                                        </p:attrNameLst>
                                      </p:cBhvr>
                                      <p:tavLst>
                                        <p:tav tm="0">
                                          <p:val>
                                            <p:strVal val="#ppt_x"/>
                                          </p:val>
                                        </p:tav>
                                        <p:tav tm="100000">
                                          <p:val>
                                            <p:strVal val="#ppt_x"/>
                                          </p:val>
                                        </p:tav>
                                      </p:tavLst>
                                    </p:anim>
                                    <p:anim calcmode="lin" valueType="num">
                                      <p:cBhvr>
                                        <p:cTn id="25" dur="5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0"/>
                                        <p:tgtEl>
                                          <p:spTgt spid="11"/>
                                        </p:tgtEl>
                                      </p:cBhvr>
                                    </p:animEffect>
                                    <p:anim calcmode="lin" valueType="num">
                                      <p:cBhvr>
                                        <p:cTn id="29" dur="5000" fill="hold"/>
                                        <p:tgtEl>
                                          <p:spTgt spid="11"/>
                                        </p:tgtEl>
                                        <p:attrNameLst>
                                          <p:attrName>ppt_x</p:attrName>
                                        </p:attrNameLst>
                                      </p:cBhvr>
                                      <p:tavLst>
                                        <p:tav tm="0">
                                          <p:val>
                                            <p:strVal val="#ppt_x"/>
                                          </p:val>
                                        </p:tav>
                                        <p:tav tm="100000">
                                          <p:val>
                                            <p:strVal val="#ppt_x"/>
                                          </p:val>
                                        </p:tav>
                                      </p:tavLst>
                                    </p:anim>
                                    <p:anim calcmode="lin" valueType="num">
                                      <p:cBhvr>
                                        <p:cTn id="30" dur="5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0"/>
                                        <p:tgtEl>
                                          <p:spTgt spid="13"/>
                                        </p:tgtEl>
                                      </p:cBhvr>
                                    </p:animEffect>
                                    <p:anim calcmode="lin" valueType="num">
                                      <p:cBhvr>
                                        <p:cTn id="34" dur="5000" fill="hold"/>
                                        <p:tgtEl>
                                          <p:spTgt spid="13"/>
                                        </p:tgtEl>
                                        <p:attrNameLst>
                                          <p:attrName>ppt_x</p:attrName>
                                        </p:attrNameLst>
                                      </p:cBhvr>
                                      <p:tavLst>
                                        <p:tav tm="0">
                                          <p:val>
                                            <p:strVal val="#ppt_x"/>
                                          </p:val>
                                        </p:tav>
                                        <p:tav tm="100000">
                                          <p:val>
                                            <p:strVal val="#ppt_x"/>
                                          </p:val>
                                        </p:tav>
                                      </p:tavLst>
                                    </p:anim>
                                    <p:anim calcmode="lin" valueType="num">
                                      <p:cBhvr>
                                        <p:cTn id="35" dur="5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0"/>
                                        <p:tgtEl>
                                          <p:spTgt spid="10"/>
                                        </p:tgtEl>
                                      </p:cBhvr>
                                    </p:animEffect>
                                    <p:anim calcmode="lin" valueType="num">
                                      <p:cBhvr>
                                        <p:cTn id="39" dur="5000" fill="hold"/>
                                        <p:tgtEl>
                                          <p:spTgt spid="10"/>
                                        </p:tgtEl>
                                        <p:attrNameLst>
                                          <p:attrName>ppt_x</p:attrName>
                                        </p:attrNameLst>
                                      </p:cBhvr>
                                      <p:tavLst>
                                        <p:tav tm="0">
                                          <p:val>
                                            <p:strVal val="#ppt_x"/>
                                          </p:val>
                                        </p:tav>
                                        <p:tav tm="100000">
                                          <p:val>
                                            <p:strVal val="#ppt_x"/>
                                          </p:val>
                                        </p:tav>
                                      </p:tavLst>
                                    </p:anim>
                                    <p:anim calcmode="lin" valueType="num">
                                      <p:cBhvr>
                                        <p:cTn id="40" dur="5000" fill="hold"/>
                                        <p:tgtEl>
                                          <p:spTgt spid="10"/>
                                        </p:tgtEl>
                                        <p:attrNameLst>
                                          <p:attrName>ppt_y</p:attrName>
                                        </p:attrNameLst>
                                      </p:cBhvr>
                                      <p:tavLst>
                                        <p:tav tm="0">
                                          <p:val>
                                            <p:strVal val="#ppt_y+.1"/>
                                          </p:val>
                                        </p:tav>
                                        <p:tav tm="100000">
                                          <p:val>
                                            <p:strVal val="#ppt_y"/>
                                          </p:val>
                                        </p:tav>
                                      </p:tavLst>
                                    </p:anim>
                                  </p:childTnLst>
                                </p:cTn>
                              </p:par>
                              <p:par>
                                <p:cTn id="41" presetID="53" presetClass="entr" presetSubtype="16" fill="hold" nodeType="withEffect">
                                  <p:stCondLst>
                                    <p:cond delay="2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55" y="0"/>
            <a:ext cx="7977608" cy="650520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196" y="1458732"/>
            <a:ext cx="2453645" cy="4736602"/>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986971" y="1621236"/>
            <a:ext cx="5660571" cy="2590050"/>
          </a:xfrm>
          <a:prstGeom prst="rect">
            <a:avLst/>
          </a:prstGeom>
        </p:spPr>
        <p:txBody>
          <a:bodyPr vert="horz" wrap="square" lIns="480000" tIns="0" rIns="0" bIns="0" anchor="ctr" anchorCtr="0">
            <a:noAutofit/>
          </a:bodyPr>
          <a:lstStyle/>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r>
              <a:rPr kumimoji="0" lang="en-US" altLang="zh-CN"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GHI NHỚ</a:t>
            </a:r>
            <a:endParaRPr kumimoji="0" lang="zh-CN" altLang="en-US"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00" y="5714774"/>
            <a:ext cx="1095375" cy="866775"/>
          </a:xfrm>
          <a:prstGeom prst="rect">
            <a:avLst/>
          </a:prstGeom>
        </p:spPr>
      </p:pic>
    </p:spTree>
    <p:extLst>
      <p:ext uri="{BB962C8B-B14F-4D97-AF65-F5344CB8AC3E}">
        <p14:creationId xmlns:p14="http://schemas.microsoft.com/office/powerpoint/2010/main" val="19949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71500" y="762000"/>
            <a:ext cx="1133475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a:solidFill>
                  <a:srgbClr val="0000FF"/>
                </a:solidFill>
              </a:rPr>
              <a:t> Có 2 cách mở bài:</a:t>
            </a:r>
          </a:p>
          <a:p>
            <a:pPr marL="0" indent="0">
              <a:buFont typeface="Arial" panose="020B0604020202020204" pitchFamily="34" charset="0"/>
              <a:buNone/>
            </a:pPr>
            <a:r>
              <a:rPr lang="en-US" sz="4400"/>
              <a:t>1. Mở bài trực tiếp: Kể ngay vào sự việc mở đầu câu chuyện.</a:t>
            </a:r>
          </a:p>
          <a:p>
            <a:pPr marL="0" indent="0">
              <a:buFont typeface="Arial" panose="020B0604020202020204" pitchFamily="34" charset="0"/>
              <a:buNone/>
            </a:pPr>
            <a:r>
              <a:rPr lang="en-US" sz="4400"/>
              <a:t>2. Mở bài gián tiếp: nói chuyện khác để dẫn vào chuện định kể.</a:t>
            </a:r>
          </a:p>
          <a:p>
            <a:endParaRPr lang="en-US" sz="4400"/>
          </a:p>
        </p:txBody>
      </p:sp>
    </p:spTree>
    <p:extLst>
      <p:ext uri="{BB962C8B-B14F-4D97-AF65-F5344CB8AC3E}">
        <p14:creationId xmlns:p14="http://schemas.microsoft.com/office/powerpoint/2010/main" val="142508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55" y="0"/>
            <a:ext cx="7977608" cy="650520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196" y="1458732"/>
            <a:ext cx="2453645" cy="4736602"/>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986971" y="1621236"/>
            <a:ext cx="5660571" cy="2590050"/>
          </a:xfrm>
          <a:prstGeom prst="rect">
            <a:avLst/>
          </a:prstGeom>
        </p:spPr>
        <p:txBody>
          <a:bodyPr vert="horz" wrap="square" lIns="480000" tIns="0" rIns="0" bIns="0" anchor="ctr" anchorCtr="0">
            <a:noAutofit/>
          </a:bodyPr>
          <a:lstStyle/>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r>
              <a:rPr kumimoji="0" lang="en-US" altLang="zh-CN"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LUYỆN</a:t>
            </a:r>
            <a:r>
              <a:rPr kumimoji="0" lang="en-US" altLang="zh-CN" sz="6000" b="1" i="0" u="none" strike="noStrike" kern="1200" cap="none" spc="0" normalizeH="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 TẬP</a:t>
            </a:r>
            <a:endParaRPr kumimoji="0" lang="zh-CN" altLang="en-US"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00" y="5714774"/>
            <a:ext cx="1095375" cy="866775"/>
          </a:xfrm>
          <a:prstGeom prst="rect">
            <a:avLst/>
          </a:prstGeom>
        </p:spPr>
      </p:pic>
    </p:spTree>
    <p:extLst>
      <p:ext uri="{BB962C8B-B14F-4D97-AF65-F5344CB8AC3E}">
        <p14:creationId xmlns:p14="http://schemas.microsoft.com/office/powerpoint/2010/main" val="426900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657218" y="1821533"/>
            <a:ext cx="5133981" cy="2590050"/>
          </a:xfrm>
          <a:prstGeom prst="rect">
            <a:avLst/>
          </a:prstGeom>
        </p:spPr>
        <p:txBody>
          <a:bodyPr vert="horz" wrap="square" lIns="480000" tIns="0" rIns="0" bIns="0" anchor="ctr" anchorCtr="0">
            <a:noAutofit/>
          </a:bodyPr>
          <a:lstStyle/>
          <a:p>
            <a:pPr lvl="0">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Bài 1: Đọc các mở bài sau và cho biết đó là những cách mở bài nào ?</a:t>
            </a:r>
          </a:p>
        </p:txBody>
      </p:sp>
    </p:spTree>
    <p:extLst>
      <p:ext uri="{BB962C8B-B14F-4D97-AF65-F5344CB8AC3E}">
        <p14:creationId xmlns:p14="http://schemas.microsoft.com/office/powerpoint/2010/main" val="2302777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49" y="538234"/>
            <a:ext cx="7813675" cy="2308324"/>
          </a:xfrm>
          <a:prstGeom prst="rect">
            <a:avLst/>
          </a:prstGeom>
        </p:spPr>
        <p:txBody>
          <a:bodyPr wrap="square">
            <a:spAutoFit/>
          </a:bodyPr>
          <a:lstStyle/>
          <a:p>
            <a:pPr algn="just"/>
            <a:r>
              <a:rPr lang="en-US" sz="3600"/>
              <a:t>a) Có một con rùa sống trên sông. Biết mình chậm chạp nên hôm nào cũng vậy, vừa sáng sớm tinh mơ, nó đã ra bờ sông tập chạy.</a:t>
            </a:r>
          </a:p>
        </p:txBody>
      </p:sp>
      <p:sp>
        <p:nvSpPr>
          <p:cNvPr id="5" name="Rectangle 4"/>
          <p:cNvSpPr/>
          <p:nvPr/>
        </p:nvSpPr>
        <p:spPr>
          <a:xfrm>
            <a:off x="361948" y="3120098"/>
            <a:ext cx="11315701" cy="2308324"/>
          </a:xfrm>
          <a:prstGeom prst="rect">
            <a:avLst/>
          </a:prstGeom>
        </p:spPr>
        <p:txBody>
          <a:bodyPr wrap="square">
            <a:spAutoFit/>
          </a:bodyPr>
          <a:lstStyle/>
          <a:p>
            <a:pPr algn="just"/>
            <a:r>
              <a:rPr lang="en-US" sz="3600"/>
              <a:t>b) Xưa nay, người cậy tài giỏi mà chủ quan, biếng nhác thì chẳng làm nên việc gì. Ngược lại, sức có kém nhưng quyết tâm, nhẫn nại ắt thành công. Câu chuyện </a:t>
            </a:r>
            <a:r>
              <a:rPr lang="en-US" sz="3600" i="1"/>
              <a:t>Rùa và Thỏ</a:t>
            </a:r>
            <a:r>
              <a:rPr lang="en-US" sz="3600"/>
              <a:t> chứng minh điều đó.</a:t>
            </a:r>
          </a:p>
        </p:txBody>
      </p:sp>
      <p:pic>
        <p:nvPicPr>
          <p:cNvPr id="1026" name="Picture 2" descr="Con rùa khôn ngoan - Kho Tàng Truyện Cổ Tích Chọn Lọc"/>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63" b="98812" l="0" r="100000"/>
                    </a14:imgEffect>
                  </a14:imgLayer>
                </a14:imgProps>
              </a:ext>
              <a:ext uri="{28A0092B-C50C-407E-A947-70E740481C1C}">
                <a14:useLocalDpi xmlns:a14="http://schemas.microsoft.com/office/drawing/2010/main" val="0"/>
              </a:ext>
            </a:extLst>
          </a:blip>
          <a:srcRect/>
          <a:stretch>
            <a:fillRect/>
          </a:stretch>
        </p:blipFill>
        <p:spPr bwMode="auto">
          <a:xfrm>
            <a:off x="8613775" y="538234"/>
            <a:ext cx="3063875" cy="201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4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19659"/>
            <a:ext cx="8383731" cy="3083921"/>
          </a:xfrm>
          <a:prstGeom prst="rect">
            <a:avLst/>
          </a:prstGeom>
        </p:spPr>
        <p:txBody>
          <a:bodyPr wrap="square">
            <a:spAutoFit/>
          </a:bodyPr>
          <a:lstStyle/>
          <a:p>
            <a:pPr algn="just">
              <a:lnSpc>
                <a:spcPct val="90000"/>
              </a:lnSpc>
            </a:pPr>
            <a:r>
              <a:rPr lang="en-US" sz="3600"/>
              <a:t>c) Đầu năm học vừa qua, lớp em có mấy bạn vì chủ quan, lười biếng nên kết quả học tập sút kém hẳn so với hồi lớp Ba. Cô giáo bèn kể chuyện </a:t>
            </a:r>
            <a:r>
              <a:rPr lang="en-US" sz="3600" i="1"/>
              <a:t>Rùa và Thỏ</a:t>
            </a:r>
            <a:r>
              <a:rPr lang="en-US" sz="3600"/>
              <a:t> để khuyên các bạn phải cố gắng, chăm chỉ. Câu chuyện này như sau:</a:t>
            </a:r>
          </a:p>
        </p:txBody>
      </p:sp>
      <p:sp>
        <p:nvSpPr>
          <p:cNvPr id="3" name="Rectangle 2"/>
          <p:cNvSpPr/>
          <p:nvPr/>
        </p:nvSpPr>
        <p:spPr>
          <a:xfrm>
            <a:off x="381000" y="3340060"/>
            <a:ext cx="11449050" cy="3416320"/>
          </a:xfrm>
          <a:prstGeom prst="rect">
            <a:avLst/>
          </a:prstGeom>
        </p:spPr>
        <p:txBody>
          <a:bodyPr wrap="square">
            <a:spAutoFit/>
          </a:bodyPr>
          <a:lstStyle/>
          <a:p>
            <a:pPr algn="just"/>
            <a:r>
              <a:rPr lang="en-US" sz="3600"/>
              <a:t>d) Trong các loài thú, mấy ai chạy nhanh như bọn thỏ chúng tôi?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331" y="533400"/>
            <a:ext cx="2493820" cy="1926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214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55" y="0"/>
            <a:ext cx="7977608" cy="650520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196" y="1458732"/>
            <a:ext cx="2453645" cy="4736602"/>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1473408" y="1621236"/>
            <a:ext cx="4620710" cy="2590050"/>
          </a:xfrm>
          <a:prstGeom prst="rect">
            <a:avLst/>
          </a:prstGeom>
        </p:spPr>
        <p:txBody>
          <a:bodyPr vert="horz" wrap="square" lIns="480000" tIns="0" rIns="0" bIns="0" anchor="ctr" anchorCtr="0">
            <a:noAutofit/>
          </a:bodyPr>
          <a:lstStyle/>
          <a:p>
            <a:pPr marL="0" marR="0" lvl="0" indent="0" algn="l"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r>
              <a:rPr kumimoji="0" lang="en-US" altLang="zh-CN"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KHỞI</a:t>
            </a:r>
            <a:r>
              <a:rPr kumimoji="0" lang="en-US" altLang="zh-CN" sz="6000" b="1" i="0" u="none" strike="noStrike" kern="1200" cap="none" spc="0" normalizeH="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 ĐỘNG</a:t>
            </a:r>
            <a:endParaRPr kumimoji="0" lang="zh-CN" altLang="en-US"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00" y="5714774"/>
            <a:ext cx="1095375" cy="866775"/>
          </a:xfrm>
          <a:prstGeom prst="rect">
            <a:avLst/>
          </a:prstGeom>
        </p:spPr>
      </p:pic>
    </p:spTree>
    <p:extLst>
      <p:ext uri="{BB962C8B-B14F-4D97-AF65-F5344CB8AC3E}">
        <p14:creationId xmlns:p14="http://schemas.microsoft.com/office/powerpoint/2010/main" val="4100527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b="46935"/>
          <a:stretch/>
        </p:blipFill>
        <p:spPr>
          <a:xfrm flipH="1">
            <a:off x="6119496" y="5381748"/>
            <a:ext cx="1473403" cy="1131021"/>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10" y="5110351"/>
            <a:ext cx="11476653" cy="1422627"/>
          </a:xfrm>
          <a:prstGeom prst="rect">
            <a:avLst/>
          </a:prstGeom>
        </p:spPr>
      </p:pic>
      <p:pic>
        <p:nvPicPr>
          <p:cNvPr id="22" name="图片 21"/>
          <p:cNvPicPr>
            <a:picLocks noChangeAspect="1"/>
          </p:cNvPicPr>
          <p:nvPr/>
        </p:nvPicPr>
        <p:blipFill rotWithShape="1">
          <a:blip r:embed="rId6" cstate="print">
            <a:extLst>
              <a:ext uri="{28A0092B-C50C-407E-A947-70E740481C1C}">
                <a14:useLocalDpi xmlns:a14="http://schemas.microsoft.com/office/drawing/2010/main" val="0"/>
              </a:ext>
            </a:extLst>
          </a:blip>
          <a:srcRect b="31519"/>
          <a:stretch/>
        </p:blipFill>
        <p:spPr>
          <a:xfrm>
            <a:off x="10227052" y="5071820"/>
            <a:ext cx="1675694" cy="1459612"/>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b="57842"/>
          <a:stretch/>
        </p:blipFill>
        <p:spPr>
          <a:xfrm>
            <a:off x="8551358" y="5632870"/>
            <a:ext cx="1675694" cy="898562"/>
          </a:xfrm>
          <a:prstGeom prst="rect">
            <a:avLst/>
          </a:prstGeom>
        </p:spPr>
      </p:pic>
      <p:pic>
        <p:nvPicPr>
          <p:cNvPr id="31" name="图片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552" y="4419898"/>
            <a:ext cx="1371600" cy="2105025"/>
          </a:xfrm>
          <a:prstGeom prst="rect">
            <a:avLst/>
          </a:prstGeom>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994" y="5001683"/>
            <a:ext cx="2624775" cy="1599885"/>
          </a:xfrm>
          <a:prstGeom prst="rect">
            <a:avLst/>
          </a:prstGeom>
        </p:spPr>
      </p:pic>
      <p:graphicFrame>
        <p:nvGraphicFramePr>
          <p:cNvPr id="17" name="Group 53"/>
          <p:cNvGraphicFramePr>
            <a:graphicFrameLocks noGrp="1"/>
          </p:cNvGraphicFramePr>
          <p:nvPr>
            <p:extLst>
              <p:ext uri="{D42A27DB-BD31-4B8C-83A1-F6EECF244321}">
                <p14:modId xmlns:p14="http://schemas.microsoft.com/office/powerpoint/2010/main" val="1633317679"/>
              </p:ext>
            </p:extLst>
          </p:nvPr>
        </p:nvGraphicFramePr>
        <p:xfrm>
          <a:off x="645561" y="573361"/>
          <a:ext cx="10801350" cy="4041668"/>
        </p:xfrm>
        <a:graphic>
          <a:graphicData uri="http://schemas.openxmlformats.org/drawingml/2006/table">
            <a:tbl>
              <a:tblPr/>
              <a:tblGrid>
                <a:gridCol w="2725574">
                  <a:extLst>
                    <a:ext uri="{9D8B030D-6E8A-4147-A177-3AD203B41FA5}">
                      <a16:colId xmlns:a16="http://schemas.microsoft.com/office/drawing/2014/main" val="20000"/>
                    </a:ext>
                  </a:extLst>
                </a:gridCol>
                <a:gridCol w="8075776">
                  <a:extLst>
                    <a:ext uri="{9D8B030D-6E8A-4147-A177-3AD203B41FA5}">
                      <a16:colId xmlns:a16="http://schemas.microsoft.com/office/drawing/2014/main" val="20001"/>
                    </a:ext>
                  </a:extLst>
                </a:gridCol>
              </a:tblGrid>
              <a:tr h="173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Arial" pitchFamily="34" charset="0"/>
                          <a:cs typeface="Arial" pitchFamily="34" charset="0"/>
                        </a:rPr>
                        <a:t>Cách a:</a:t>
                      </a:r>
                      <a:endParaRPr kumimoji="0" lang="en-US" sz="2800" b="1" i="1" u="none" strike="noStrike" cap="none" normalizeH="0" baseline="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rgbClr val="FF0000"/>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1" i="0" u="none" strike="noStrike" cap="none" normalizeH="0" baseline="0">
                          <a:ln>
                            <a:noFill/>
                          </a:ln>
                          <a:solidFill>
                            <a:srgbClr val="0070C0"/>
                          </a:solidFill>
                          <a:effectLst/>
                          <a:latin typeface="Arial" pitchFamily="34" charset="0"/>
                          <a:cs typeface="Arial" pitchFamily="34" charset="0"/>
                        </a:rPr>
                        <a:t>Mở bài trực tiếp ( kể ngay vào sự việc mở đầu câu chuyện rùa đang tập chạy trên bờ sông).</a:t>
                      </a:r>
                      <a:endParaRPr kumimoji="0" lang="en-US" sz="2800" b="1" i="0" u="none" strike="noStrike" cap="none" normalizeH="0" baseline="0">
                        <a:ln>
                          <a:noFill/>
                        </a:ln>
                        <a:solidFill>
                          <a:srgbClr val="0000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a:ln>
                          <a:noFill/>
                        </a:ln>
                        <a:solidFill>
                          <a:srgbClr val="0070C0"/>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3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Arial" pitchFamily="34" charset="0"/>
                          <a:cs typeface="Arial" pitchFamily="34" charset="0"/>
                        </a:rPr>
                        <a:t>Cách b, c, d</a:t>
                      </a:r>
                      <a:r>
                        <a:rPr kumimoji="0" lang="en-US" sz="2800" b="1" i="0" u="none" strike="noStrike" cap="none" normalizeH="0" baseline="0">
                          <a:ln>
                            <a:noFill/>
                          </a:ln>
                          <a:solidFill>
                            <a:srgbClr val="FF3300"/>
                          </a:solidFill>
                          <a:effectLst/>
                          <a:latin typeface="Arial" pitchFamily="34" charset="0"/>
                          <a:cs typeface="Arial" pitchFamily="34" charset="0"/>
                        </a:rPr>
                        <a:t>:</a:t>
                      </a:r>
                      <a:endParaRPr kumimoji="0" lang="en-US" sz="2800" b="1" i="1" u="none" strike="noStrike" cap="none" normalizeH="0" baseline="0">
                        <a:ln>
                          <a:noFill/>
                        </a:ln>
                        <a:solidFill>
                          <a:srgbClr val="FF33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70C0"/>
                          </a:solidFill>
                          <a:effectLst/>
                          <a:latin typeface="Arial" pitchFamily="34" charset="0"/>
                          <a:cs typeface="Arial" pitchFamily="34" charset="0"/>
                        </a:rPr>
                        <a:t>- Mở bài gián tiếp ( vì đã không kể ngay vào việc đầu tiên của truyện mà nêu ý nghĩa hay nói những chuyện khác để dẫn vào câu chuyện định kể).</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385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657218" y="1821533"/>
            <a:ext cx="5133981" cy="2590050"/>
          </a:xfrm>
          <a:prstGeom prst="rect">
            <a:avLst/>
          </a:prstGeom>
        </p:spPr>
        <p:txBody>
          <a:bodyPr vert="horz" wrap="square" lIns="480000" tIns="0" rIns="0" bIns="0" anchor="ctr" anchorCtr="0">
            <a:noAutofit/>
          </a:bodyPr>
          <a:lstStyle/>
          <a:p>
            <a:pPr lvl="0">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Bài 2: Câu chuyện sau đây mở bài theo cách nào ?</a:t>
            </a:r>
          </a:p>
        </p:txBody>
      </p:sp>
    </p:spTree>
    <p:extLst>
      <p:ext uri="{BB962C8B-B14F-4D97-AF65-F5344CB8AC3E}">
        <p14:creationId xmlns:p14="http://schemas.microsoft.com/office/powerpoint/2010/main" val="2634862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390" y="213014"/>
            <a:ext cx="11800609" cy="6186309"/>
          </a:xfrm>
          <a:prstGeom prst="rect">
            <a:avLst/>
          </a:prstGeom>
        </p:spPr>
        <p:txBody>
          <a:bodyPr wrap="square">
            <a:spAutoFit/>
          </a:bodyPr>
          <a:lstStyle/>
          <a:p>
            <a:pPr algn="ctr" eaLnBrk="0" hangingPunct="0">
              <a:defRPr/>
            </a:pPr>
            <a:r>
              <a:rPr lang="en-US" sz="3600" b="1">
                <a:solidFill>
                  <a:srgbClr val="FF0000"/>
                </a:solidFill>
              </a:rPr>
              <a:t>Hai bàn tay</a:t>
            </a:r>
          </a:p>
          <a:p>
            <a:pPr eaLnBrk="0" hangingPunct="0">
              <a:defRPr/>
            </a:pPr>
            <a:r>
              <a:rPr lang="en-US" sz="2400" b="1">
                <a:latin typeface="Times New Roman" pitchFamily="18" charset="0"/>
                <a:cs typeface="Times New Roman" pitchFamily="18" charset="0"/>
              </a:rPr>
              <a:t>Hồi ấy, ở Sài Gòn, Bác Hồ có một người bạn tên là Lê.</a:t>
            </a:r>
          </a:p>
          <a:p>
            <a:pPr eaLnBrk="0" hangingPunct="0">
              <a:defRPr/>
            </a:pPr>
            <a:r>
              <a:rPr lang="en-US" sz="2400" b="1">
                <a:latin typeface="Times New Roman" pitchFamily="18" charset="0"/>
                <a:cs typeface="Times New Roman" pitchFamily="18" charset="0"/>
              </a:rPr>
              <a:t>   Một hôm, Bác Hồ hỏi bác Lê: </a:t>
            </a:r>
          </a:p>
          <a:p>
            <a:pPr eaLnBrk="0" hangingPunct="0">
              <a:defRPr/>
            </a:pPr>
            <a:r>
              <a:rPr lang="en-US" sz="2400" b="1">
                <a:latin typeface="Times New Roman" pitchFamily="18" charset="0"/>
                <a:cs typeface="Times New Roman" pitchFamily="18" charset="0"/>
              </a:rPr>
              <a:t>   - Anh có yêu n­ước không?</a:t>
            </a:r>
          </a:p>
          <a:p>
            <a:pPr eaLnBrk="0" hangingPunct="0">
              <a:defRPr/>
            </a:pPr>
            <a:r>
              <a:rPr lang="en-US" sz="2400" b="1">
                <a:latin typeface="Times New Roman" pitchFamily="18" charset="0"/>
                <a:cs typeface="Times New Roman" pitchFamily="18" charset="0"/>
              </a:rPr>
              <a:t>   Bác Lê trả lời:</a:t>
            </a:r>
          </a:p>
          <a:p>
            <a:pPr eaLnBrk="0" hangingPunct="0">
              <a:defRPr/>
            </a:pPr>
            <a:r>
              <a:rPr lang="en-US" sz="2400" b="1">
                <a:latin typeface="Times New Roman" pitchFamily="18" charset="0"/>
                <a:cs typeface="Times New Roman" pitchFamily="18" charset="0"/>
              </a:rPr>
              <a:t>   - Có chứ.</a:t>
            </a:r>
          </a:p>
          <a:p>
            <a:pPr eaLnBrk="0" hangingPunct="0">
              <a:defRPr/>
            </a:pPr>
            <a:r>
              <a:rPr lang="en-US" sz="2400" b="1">
                <a:latin typeface="Times New Roman" pitchFamily="18" charset="0"/>
                <a:cs typeface="Times New Roman" pitchFamily="18" charset="0"/>
              </a:rPr>
              <a:t>   - Anh có thể giữ bí mật không?</a:t>
            </a:r>
          </a:p>
          <a:p>
            <a:pPr eaLnBrk="0" hangingPunct="0">
              <a:defRPr/>
            </a:pPr>
            <a:r>
              <a:rPr lang="en-US" sz="2400" b="1">
                <a:latin typeface="Times New Roman" pitchFamily="18" charset="0"/>
                <a:cs typeface="Times New Roman" pitchFamily="18" charset="0"/>
              </a:rPr>
              <a:t>   - Có</a:t>
            </a:r>
          </a:p>
          <a:p>
            <a:pPr eaLnBrk="0" hangingPunct="0">
              <a:defRPr/>
            </a:pPr>
            <a:r>
              <a:rPr lang="en-US" sz="2400" b="1">
                <a:latin typeface="Times New Roman" pitchFamily="18" charset="0"/>
                <a:cs typeface="Times New Roman" pitchFamily="18" charset="0"/>
              </a:rPr>
              <a:t>   - Tôi muốn đi ra nước ngoài xem Pháp và các nước khác họ làm như thế nào, sau đó, trở về giúp đồng bào chúng ta. Nhưng đi một mình cũng mạo hiểm. Anh có muốn đi với tôi không?</a:t>
            </a:r>
          </a:p>
          <a:p>
            <a:pPr eaLnBrk="0" hangingPunct="0">
              <a:defRPr/>
            </a:pPr>
            <a:r>
              <a:rPr lang="en-US" sz="2400" b="1">
                <a:latin typeface="Times New Roman" pitchFamily="18" charset="0"/>
                <a:cs typeface="Times New Roman" pitchFamily="18" charset="0"/>
              </a:rPr>
              <a:t>     Bác Lê sửng sốt:</a:t>
            </a:r>
          </a:p>
          <a:p>
            <a:pPr eaLnBrk="0" hangingPunct="0">
              <a:defRPr/>
            </a:pPr>
            <a:r>
              <a:rPr lang="en-US" sz="2400" b="1">
                <a:latin typeface="Times New Roman" pitchFamily="18" charset="0"/>
                <a:cs typeface="Times New Roman" pitchFamily="18" charset="0"/>
              </a:rPr>
              <a:t>    - Nhưng chúng ta lấy đâu ra tiền mà đi?</a:t>
            </a:r>
          </a:p>
          <a:p>
            <a:pPr eaLnBrk="0" hangingPunct="0">
              <a:defRPr/>
            </a:pPr>
            <a:r>
              <a:rPr lang="en-US" sz="2400" b="1">
                <a:latin typeface="Times New Roman" pitchFamily="18" charset="0"/>
                <a:cs typeface="Times New Roman" pitchFamily="18" charset="0"/>
              </a:rPr>
              <a:t>    - Đây, tiền đây!</a:t>
            </a:r>
          </a:p>
          <a:p>
            <a:pPr eaLnBrk="0" hangingPunct="0">
              <a:defRPr/>
            </a:pPr>
            <a:r>
              <a:rPr lang="en-US" sz="2400" b="1">
                <a:latin typeface="Times New Roman" pitchFamily="18" charset="0"/>
                <a:cs typeface="Times New Roman" pitchFamily="18" charset="0"/>
              </a:rPr>
              <a:t>    Vừa nói, Bác Hồ vừa giơ hai bàn tay ra và tiếp: </a:t>
            </a:r>
          </a:p>
          <a:p>
            <a:pPr eaLnBrk="0" hangingPunct="0">
              <a:defRPr/>
            </a:pPr>
            <a:r>
              <a:rPr lang="en-US" sz="2400" b="1">
                <a:latin typeface="Times New Roman" pitchFamily="18" charset="0"/>
                <a:cs typeface="Times New Roman" pitchFamily="18" charset="0"/>
              </a:rPr>
              <a:t>   - Chúng ta sẽ làm bất cứ việc gì để sống và để đi. Anh đi với tôi chứ?</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1032" y="356593"/>
            <a:ext cx="22098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06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561937" y="3129841"/>
            <a:ext cx="5636026" cy="3459020"/>
          </a:xfrm>
          <a:prstGeom prst="rect">
            <a:avLst/>
          </a:prstGeom>
        </p:spPr>
      </p:pic>
      <p:pic>
        <p:nvPicPr>
          <p:cNvPr id="3" name="图片 2"/>
          <p:cNvPicPr>
            <a:picLocks noChangeAspect="1"/>
          </p:cNvPicPr>
          <p:nvPr/>
        </p:nvPicPr>
        <p:blipFill>
          <a:blip r:embed="rId5"/>
          <a:stretch>
            <a:fillRect/>
          </a:stretch>
        </p:blipFill>
        <p:spPr>
          <a:xfrm>
            <a:off x="2289056" y="1508138"/>
            <a:ext cx="2542500" cy="1743750"/>
          </a:xfrm>
          <a:prstGeom prst="rect">
            <a:avLst/>
          </a:prstGeom>
        </p:spPr>
      </p:pic>
      <p:grpSp>
        <p:nvGrpSpPr>
          <p:cNvPr id="5" name="组合 4">
            <a:extLst>
              <a:ext uri="{FF2B5EF4-FFF2-40B4-BE49-F238E27FC236}">
                <a16:creationId xmlns:a16="http://schemas.microsoft.com/office/drawing/2014/main" id="{CDDB1FF4-2DA9-48EF-A3DD-670D284FB298}"/>
              </a:ext>
            </a:extLst>
          </p:cNvPr>
          <p:cNvGrpSpPr/>
          <p:nvPr/>
        </p:nvGrpSpPr>
        <p:grpSpPr>
          <a:xfrm flipH="1">
            <a:off x="6197963" y="856091"/>
            <a:ext cx="5080975" cy="4547499"/>
            <a:chOff x="3246438" y="1068388"/>
            <a:chExt cx="5711825" cy="4678363"/>
          </a:xfrm>
          <a:solidFill>
            <a:srgbClr val="1E5AA4"/>
          </a:solidFill>
        </p:grpSpPr>
        <p:sp>
          <p:nvSpPr>
            <p:cNvPr id="7" name="Freeform 5">
              <a:extLst>
                <a:ext uri="{FF2B5EF4-FFF2-40B4-BE49-F238E27FC236}">
                  <a16:creationId xmlns:a16="http://schemas.microsoft.com/office/drawing/2014/main" id="{14858378-5DDC-4FD5-A11E-C51AEEDCA11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 name="Freeform 6">
              <a:extLst>
                <a:ext uri="{FF2B5EF4-FFF2-40B4-BE49-F238E27FC236}">
                  <a16:creationId xmlns:a16="http://schemas.microsoft.com/office/drawing/2014/main" id="{6B40ABC8-A149-424F-843C-980830A19062}"/>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 name="Freeform 7">
              <a:extLst>
                <a:ext uri="{FF2B5EF4-FFF2-40B4-BE49-F238E27FC236}">
                  <a16:creationId xmlns:a16="http://schemas.microsoft.com/office/drawing/2014/main" id="{FB4AFAEF-28AD-4F44-94A9-938E76202AD0}"/>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0" name="Freeform 8">
              <a:extLst>
                <a:ext uri="{FF2B5EF4-FFF2-40B4-BE49-F238E27FC236}">
                  <a16:creationId xmlns:a16="http://schemas.microsoft.com/office/drawing/2014/main" id="{A01050DE-85DC-4208-9F6A-B133A7C7ED6C}"/>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1" name="Freeform 9">
              <a:extLst>
                <a:ext uri="{FF2B5EF4-FFF2-40B4-BE49-F238E27FC236}">
                  <a16:creationId xmlns:a16="http://schemas.microsoft.com/office/drawing/2014/main" id="{0B85E670-D50F-4F11-B8CD-DC6F95054D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2" name="Freeform 10">
              <a:extLst>
                <a:ext uri="{FF2B5EF4-FFF2-40B4-BE49-F238E27FC236}">
                  <a16:creationId xmlns:a16="http://schemas.microsoft.com/office/drawing/2014/main" id="{B20C789C-16F1-4EF7-862E-29CFDA89903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3" name="Freeform 11">
              <a:extLst>
                <a:ext uri="{FF2B5EF4-FFF2-40B4-BE49-F238E27FC236}">
                  <a16:creationId xmlns:a16="http://schemas.microsoft.com/office/drawing/2014/main" id="{7E348CE0-0143-4F94-ABDF-57EC06E23B6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nvGrpSpPr>
            <p:cNvPr id="14" name="组合 13">
              <a:extLst>
                <a:ext uri="{FF2B5EF4-FFF2-40B4-BE49-F238E27FC236}">
                  <a16:creationId xmlns:a16="http://schemas.microsoft.com/office/drawing/2014/main" id="{23BE7271-760C-46FC-905D-CEC512557A8C}"/>
                </a:ext>
              </a:extLst>
            </p:cNvPr>
            <p:cNvGrpSpPr/>
            <p:nvPr/>
          </p:nvGrpSpPr>
          <p:grpSpPr>
            <a:xfrm>
              <a:off x="3517901" y="1225551"/>
              <a:ext cx="5260975" cy="4090987"/>
              <a:chOff x="3517901" y="1225551"/>
              <a:chExt cx="5260975" cy="4090987"/>
            </a:xfrm>
            <a:grpFill/>
          </p:grpSpPr>
          <p:sp>
            <p:nvSpPr>
              <p:cNvPr id="15" name="Freeform 12">
                <a:extLst>
                  <a:ext uri="{FF2B5EF4-FFF2-40B4-BE49-F238E27FC236}">
                    <a16:creationId xmlns:a16="http://schemas.microsoft.com/office/drawing/2014/main" id="{0E2D0DDB-4831-4663-B59D-E243F06D923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6" name="Freeform 13">
                <a:extLst>
                  <a:ext uri="{FF2B5EF4-FFF2-40B4-BE49-F238E27FC236}">
                    <a16:creationId xmlns:a16="http://schemas.microsoft.com/office/drawing/2014/main" id="{B878F212-6D47-4B11-BBB0-8E27F0D49DD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7" name="Freeform 14">
                <a:extLst>
                  <a:ext uri="{FF2B5EF4-FFF2-40B4-BE49-F238E27FC236}">
                    <a16:creationId xmlns:a16="http://schemas.microsoft.com/office/drawing/2014/main" id="{A7DA7313-5DDE-4642-B905-3227C039A43D}"/>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8" name="Freeform 15">
                <a:extLst>
                  <a:ext uri="{FF2B5EF4-FFF2-40B4-BE49-F238E27FC236}">
                    <a16:creationId xmlns:a16="http://schemas.microsoft.com/office/drawing/2014/main" id="{FA4B0E27-6CC5-4870-A2AC-5004A45E760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Freeform 16">
                <a:extLst>
                  <a:ext uri="{FF2B5EF4-FFF2-40B4-BE49-F238E27FC236}">
                    <a16:creationId xmlns:a16="http://schemas.microsoft.com/office/drawing/2014/main" id="{BF0033B4-F2E0-43CD-B136-B2B1726FCDC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0" name="Freeform 17">
                <a:extLst>
                  <a:ext uri="{FF2B5EF4-FFF2-40B4-BE49-F238E27FC236}">
                    <a16:creationId xmlns:a16="http://schemas.microsoft.com/office/drawing/2014/main" id="{99762D8A-558B-4B02-AF3F-0B0A585228D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Freeform 18">
                <a:extLst>
                  <a:ext uri="{FF2B5EF4-FFF2-40B4-BE49-F238E27FC236}">
                    <a16:creationId xmlns:a16="http://schemas.microsoft.com/office/drawing/2014/main" id="{8A495014-42FC-46DB-9619-2F7C16FCCFC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2" name="Freeform 19">
                <a:extLst>
                  <a:ext uri="{FF2B5EF4-FFF2-40B4-BE49-F238E27FC236}">
                    <a16:creationId xmlns:a16="http://schemas.microsoft.com/office/drawing/2014/main" id="{D5F2707C-03AC-46D4-91C7-F7EC9019DD6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3" name="Freeform 20">
                <a:extLst>
                  <a:ext uri="{FF2B5EF4-FFF2-40B4-BE49-F238E27FC236}">
                    <a16:creationId xmlns:a16="http://schemas.microsoft.com/office/drawing/2014/main" id="{809B0FDD-8A7C-4BB2-AC92-080696A0FA72}"/>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4" name="Freeform 21">
                <a:extLst>
                  <a:ext uri="{FF2B5EF4-FFF2-40B4-BE49-F238E27FC236}">
                    <a16:creationId xmlns:a16="http://schemas.microsoft.com/office/drawing/2014/main" id="{EF573E1F-ACD8-479F-9A6A-DADE9BF7A08D}"/>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5" name="Freeform 22">
                <a:extLst>
                  <a:ext uri="{FF2B5EF4-FFF2-40B4-BE49-F238E27FC236}">
                    <a16:creationId xmlns:a16="http://schemas.microsoft.com/office/drawing/2014/main" id="{0AA93260-A19B-4186-AD12-9006117902F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Freeform 23">
                <a:extLst>
                  <a:ext uri="{FF2B5EF4-FFF2-40B4-BE49-F238E27FC236}">
                    <a16:creationId xmlns:a16="http://schemas.microsoft.com/office/drawing/2014/main" id="{D1AAD918-0DF5-47D3-998E-FEB881FC0DE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7" name="Freeform 24">
                <a:extLst>
                  <a:ext uri="{FF2B5EF4-FFF2-40B4-BE49-F238E27FC236}">
                    <a16:creationId xmlns:a16="http://schemas.microsoft.com/office/drawing/2014/main" id="{9C0973DF-743E-4359-816B-7F16508C671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8" name="Freeform 25">
                <a:extLst>
                  <a:ext uri="{FF2B5EF4-FFF2-40B4-BE49-F238E27FC236}">
                    <a16:creationId xmlns:a16="http://schemas.microsoft.com/office/drawing/2014/main" id="{18474AA9-221F-4C49-98F0-13890C9CB4F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9" name="Freeform 26">
                <a:extLst>
                  <a:ext uri="{FF2B5EF4-FFF2-40B4-BE49-F238E27FC236}">
                    <a16:creationId xmlns:a16="http://schemas.microsoft.com/office/drawing/2014/main" id="{8FDCC407-54D8-4302-8366-2CFE3342ED0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0" name="Freeform 27">
                <a:extLst>
                  <a:ext uri="{FF2B5EF4-FFF2-40B4-BE49-F238E27FC236}">
                    <a16:creationId xmlns:a16="http://schemas.microsoft.com/office/drawing/2014/main" id="{BEFBF12D-AAB0-4292-B9BD-54B475725A55}"/>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28">
                <a:extLst>
                  <a:ext uri="{FF2B5EF4-FFF2-40B4-BE49-F238E27FC236}">
                    <a16:creationId xmlns:a16="http://schemas.microsoft.com/office/drawing/2014/main" id="{7F2A51AC-A5D2-43EB-BD1B-59074B2A99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29">
                <a:extLst>
                  <a:ext uri="{FF2B5EF4-FFF2-40B4-BE49-F238E27FC236}">
                    <a16:creationId xmlns:a16="http://schemas.microsoft.com/office/drawing/2014/main" id="{793A0ACB-A00C-4FF6-BB25-1435FEC6212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3" name="Freeform 30">
                <a:extLst>
                  <a:ext uri="{FF2B5EF4-FFF2-40B4-BE49-F238E27FC236}">
                    <a16:creationId xmlns:a16="http://schemas.microsoft.com/office/drawing/2014/main" id="{76C19411-FDFC-47CB-B05C-6EB972808A93}"/>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4" name="Freeform 31">
                <a:extLst>
                  <a:ext uri="{FF2B5EF4-FFF2-40B4-BE49-F238E27FC236}">
                    <a16:creationId xmlns:a16="http://schemas.microsoft.com/office/drawing/2014/main" id="{BE561FA8-CCF5-42EB-8538-3F7178B6656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5" name="Freeform 32">
                <a:extLst>
                  <a:ext uri="{FF2B5EF4-FFF2-40B4-BE49-F238E27FC236}">
                    <a16:creationId xmlns:a16="http://schemas.microsoft.com/office/drawing/2014/main" id="{959A9B13-01E8-4E77-9BF7-DD1B923D5D2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6" name="Freeform 33">
                <a:extLst>
                  <a:ext uri="{FF2B5EF4-FFF2-40B4-BE49-F238E27FC236}">
                    <a16:creationId xmlns:a16="http://schemas.microsoft.com/office/drawing/2014/main" id="{E59A5DF2-64C0-487E-894F-986E99F731F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7" name="Freeform 34">
                <a:extLst>
                  <a:ext uri="{FF2B5EF4-FFF2-40B4-BE49-F238E27FC236}">
                    <a16:creationId xmlns:a16="http://schemas.microsoft.com/office/drawing/2014/main" id="{CFEB418C-0D84-40F4-9147-C96168F6115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8" name="Freeform 35">
                <a:extLst>
                  <a:ext uri="{FF2B5EF4-FFF2-40B4-BE49-F238E27FC236}">
                    <a16:creationId xmlns:a16="http://schemas.microsoft.com/office/drawing/2014/main" id="{D53701DC-CDD4-4C6A-815B-FA8A4DEBBB9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9" name="Freeform 36">
                <a:extLst>
                  <a:ext uri="{FF2B5EF4-FFF2-40B4-BE49-F238E27FC236}">
                    <a16:creationId xmlns:a16="http://schemas.microsoft.com/office/drawing/2014/main" id="{9F8C459A-F15A-4ED5-8227-771C009D476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0" name="Freeform 37">
                <a:extLst>
                  <a:ext uri="{FF2B5EF4-FFF2-40B4-BE49-F238E27FC236}">
                    <a16:creationId xmlns:a16="http://schemas.microsoft.com/office/drawing/2014/main" id="{5C703814-ED3B-4AF1-9F04-0F7BF3F7B661}"/>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1" name="Freeform 38">
                <a:extLst>
                  <a:ext uri="{FF2B5EF4-FFF2-40B4-BE49-F238E27FC236}">
                    <a16:creationId xmlns:a16="http://schemas.microsoft.com/office/drawing/2014/main" id="{800CCE18-35C4-4615-8162-E4C9A5A16C0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2" name="Freeform 39">
                <a:extLst>
                  <a:ext uri="{FF2B5EF4-FFF2-40B4-BE49-F238E27FC236}">
                    <a16:creationId xmlns:a16="http://schemas.microsoft.com/office/drawing/2014/main" id="{87FF38C1-110E-49C4-AD0F-87B97CE4AAA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3" name="Freeform 40">
                <a:extLst>
                  <a:ext uri="{FF2B5EF4-FFF2-40B4-BE49-F238E27FC236}">
                    <a16:creationId xmlns:a16="http://schemas.microsoft.com/office/drawing/2014/main" id="{F9E859F7-A972-478C-B279-BD88E93AC40E}"/>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4" name="Freeform 41">
                <a:extLst>
                  <a:ext uri="{FF2B5EF4-FFF2-40B4-BE49-F238E27FC236}">
                    <a16:creationId xmlns:a16="http://schemas.microsoft.com/office/drawing/2014/main" id="{8F97F585-7DC2-4519-8D41-FEA3E99034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5" name="Freeform 42">
                <a:extLst>
                  <a:ext uri="{FF2B5EF4-FFF2-40B4-BE49-F238E27FC236}">
                    <a16:creationId xmlns:a16="http://schemas.microsoft.com/office/drawing/2014/main" id="{C7867F24-9320-4AB7-BDDD-72672BEEB627}"/>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6" name="Freeform 43">
                <a:extLst>
                  <a:ext uri="{FF2B5EF4-FFF2-40B4-BE49-F238E27FC236}">
                    <a16:creationId xmlns:a16="http://schemas.microsoft.com/office/drawing/2014/main" id="{789038FA-2FBC-4027-ADD7-08F0E9AC123B}"/>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7" name="Freeform 44">
                <a:extLst>
                  <a:ext uri="{FF2B5EF4-FFF2-40B4-BE49-F238E27FC236}">
                    <a16:creationId xmlns:a16="http://schemas.microsoft.com/office/drawing/2014/main" id="{ABAB6472-89C6-44DF-9897-EF1B5F37F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8" name="Freeform 45">
                <a:extLst>
                  <a:ext uri="{FF2B5EF4-FFF2-40B4-BE49-F238E27FC236}">
                    <a16:creationId xmlns:a16="http://schemas.microsoft.com/office/drawing/2014/main" id="{77A6CC0A-CAB9-4ADF-B417-11F749CDD6B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49" name="Freeform 46">
                <a:extLst>
                  <a:ext uri="{FF2B5EF4-FFF2-40B4-BE49-F238E27FC236}">
                    <a16:creationId xmlns:a16="http://schemas.microsoft.com/office/drawing/2014/main" id="{45CF05EF-9827-4AC1-9F3A-F734F43EE0B1}"/>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0" name="Freeform 47">
                <a:extLst>
                  <a:ext uri="{FF2B5EF4-FFF2-40B4-BE49-F238E27FC236}">
                    <a16:creationId xmlns:a16="http://schemas.microsoft.com/office/drawing/2014/main" id="{64A7D2E8-DBC9-42B3-B389-C29464D46CC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1" name="Freeform 48">
                <a:extLst>
                  <a:ext uri="{FF2B5EF4-FFF2-40B4-BE49-F238E27FC236}">
                    <a16:creationId xmlns:a16="http://schemas.microsoft.com/office/drawing/2014/main" id="{A3B52F17-C57B-4331-8D45-0D36A062CAC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2" name="Freeform 49">
                <a:extLst>
                  <a:ext uri="{FF2B5EF4-FFF2-40B4-BE49-F238E27FC236}">
                    <a16:creationId xmlns:a16="http://schemas.microsoft.com/office/drawing/2014/main" id="{8B4EB06A-3570-4C83-B697-3969C315EE9C}"/>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3" name="Freeform 50">
                <a:extLst>
                  <a:ext uri="{FF2B5EF4-FFF2-40B4-BE49-F238E27FC236}">
                    <a16:creationId xmlns:a16="http://schemas.microsoft.com/office/drawing/2014/main" id="{428C56E4-2ACC-4226-871F-19520CC806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4" name="Freeform 51">
                <a:extLst>
                  <a:ext uri="{FF2B5EF4-FFF2-40B4-BE49-F238E27FC236}">
                    <a16:creationId xmlns:a16="http://schemas.microsoft.com/office/drawing/2014/main" id="{DFB92550-AB78-40BA-8B1B-ADBC84850F5D}"/>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5" name="Freeform 52">
                <a:extLst>
                  <a:ext uri="{FF2B5EF4-FFF2-40B4-BE49-F238E27FC236}">
                    <a16:creationId xmlns:a16="http://schemas.microsoft.com/office/drawing/2014/main" id="{D76B173E-EB09-4BA5-836A-93DF8FCB64A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6" name="Freeform 53">
                <a:extLst>
                  <a:ext uri="{FF2B5EF4-FFF2-40B4-BE49-F238E27FC236}">
                    <a16:creationId xmlns:a16="http://schemas.microsoft.com/office/drawing/2014/main" id="{AE6BF7D0-FE1C-4E68-BDEC-CF3E4F453C44}"/>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Freeform 54">
                <a:extLst>
                  <a:ext uri="{FF2B5EF4-FFF2-40B4-BE49-F238E27FC236}">
                    <a16:creationId xmlns:a16="http://schemas.microsoft.com/office/drawing/2014/main" id="{9C188A14-55FB-4667-A67E-027C5B6E7B34}"/>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8" name="Freeform 55">
                <a:extLst>
                  <a:ext uri="{FF2B5EF4-FFF2-40B4-BE49-F238E27FC236}">
                    <a16:creationId xmlns:a16="http://schemas.microsoft.com/office/drawing/2014/main" id="{F881D683-E767-4962-ADE0-D17A58E16DA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Freeform 56">
                <a:extLst>
                  <a:ext uri="{FF2B5EF4-FFF2-40B4-BE49-F238E27FC236}">
                    <a16:creationId xmlns:a16="http://schemas.microsoft.com/office/drawing/2014/main" id="{5522D810-645A-4DCF-9070-FF3C77E1D41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0" name="Freeform 57">
                <a:extLst>
                  <a:ext uri="{FF2B5EF4-FFF2-40B4-BE49-F238E27FC236}">
                    <a16:creationId xmlns:a16="http://schemas.microsoft.com/office/drawing/2014/main" id="{183166C4-691E-44B0-AF63-E4686D811C8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1" name="Freeform 58">
                <a:extLst>
                  <a:ext uri="{FF2B5EF4-FFF2-40B4-BE49-F238E27FC236}">
                    <a16:creationId xmlns:a16="http://schemas.microsoft.com/office/drawing/2014/main" id="{6B4A35E6-5790-4710-AD51-810AF7158E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2" name="Freeform 59">
                <a:extLst>
                  <a:ext uri="{FF2B5EF4-FFF2-40B4-BE49-F238E27FC236}">
                    <a16:creationId xmlns:a16="http://schemas.microsoft.com/office/drawing/2014/main" id="{9A50C362-B95B-46B8-AE25-CDB49E056EA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3" name="Freeform 60">
                <a:extLst>
                  <a:ext uri="{FF2B5EF4-FFF2-40B4-BE49-F238E27FC236}">
                    <a16:creationId xmlns:a16="http://schemas.microsoft.com/office/drawing/2014/main" id="{B49FA33F-FA04-4B64-B5DF-0E7659FADE8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4" name="Freeform 61">
                <a:extLst>
                  <a:ext uri="{FF2B5EF4-FFF2-40B4-BE49-F238E27FC236}">
                    <a16:creationId xmlns:a16="http://schemas.microsoft.com/office/drawing/2014/main" id="{65B65078-363F-4988-AD87-40267E0F468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5" name="Freeform 62">
                <a:extLst>
                  <a:ext uri="{FF2B5EF4-FFF2-40B4-BE49-F238E27FC236}">
                    <a16:creationId xmlns:a16="http://schemas.microsoft.com/office/drawing/2014/main" id="{CBA0262B-8B80-44A8-ABEE-C79312F3616F}"/>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6" name="Freeform 63">
                <a:extLst>
                  <a:ext uri="{FF2B5EF4-FFF2-40B4-BE49-F238E27FC236}">
                    <a16:creationId xmlns:a16="http://schemas.microsoft.com/office/drawing/2014/main" id="{240E71B6-3368-49E2-907C-C1269B33DBB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7" name="Freeform 64">
                <a:extLst>
                  <a:ext uri="{FF2B5EF4-FFF2-40B4-BE49-F238E27FC236}">
                    <a16:creationId xmlns:a16="http://schemas.microsoft.com/office/drawing/2014/main" id="{61EED78B-0978-46A9-8EEF-110218E939FB}"/>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8" name="Freeform 65">
                <a:extLst>
                  <a:ext uri="{FF2B5EF4-FFF2-40B4-BE49-F238E27FC236}">
                    <a16:creationId xmlns:a16="http://schemas.microsoft.com/office/drawing/2014/main" id="{1A7E066F-3DA2-4D97-9917-B3F84F129D2B}"/>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69" name="Freeform 66">
                <a:extLst>
                  <a:ext uri="{FF2B5EF4-FFF2-40B4-BE49-F238E27FC236}">
                    <a16:creationId xmlns:a16="http://schemas.microsoft.com/office/drawing/2014/main" id="{36AEAFB0-ABBB-48A9-B77D-63F89B7A5A4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0" name="Freeform 67">
                <a:extLst>
                  <a:ext uri="{FF2B5EF4-FFF2-40B4-BE49-F238E27FC236}">
                    <a16:creationId xmlns:a16="http://schemas.microsoft.com/office/drawing/2014/main" id="{0659DABE-5B17-4AB5-B244-736D6C15990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1" name="Freeform 68">
                <a:extLst>
                  <a:ext uri="{FF2B5EF4-FFF2-40B4-BE49-F238E27FC236}">
                    <a16:creationId xmlns:a16="http://schemas.microsoft.com/office/drawing/2014/main" id="{FA77D12E-4A60-4606-8085-2B1EAA95F3F6}"/>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2" name="Freeform 69">
                <a:extLst>
                  <a:ext uri="{FF2B5EF4-FFF2-40B4-BE49-F238E27FC236}">
                    <a16:creationId xmlns:a16="http://schemas.microsoft.com/office/drawing/2014/main" id="{D0497E6F-42A7-42DF-9ADD-78D643E8648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3" name="Freeform 70">
                <a:extLst>
                  <a:ext uri="{FF2B5EF4-FFF2-40B4-BE49-F238E27FC236}">
                    <a16:creationId xmlns:a16="http://schemas.microsoft.com/office/drawing/2014/main" id="{7E08FEDB-4A3B-41EC-A972-71C501082D9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4" name="Freeform 71">
                <a:extLst>
                  <a:ext uri="{FF2B5EF4-FFF2-40B4-BE49-F238E27FC236}">
                    <a16:creationId xmlns:a16="http://schemas.microsoft.com/office/drawing/2014/main" id="{1759BC08-51FD-4342-B621-1F858B516C1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5" name="Freeform 72">
                <a:extLst>
                  <a:ext uri="{FF2B5EF4-FFF2-40B4-BE49-F238E27FC236}">
                    <a16:creationId xmlns:a16="http://schemas.microsoft.com/office/drawing/2014/main" id="{38DE151C-7BAF-4192-8B14-400FB29C987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6" name="Freeform 73">
                <a:extLst>
                  <a:ext uri="{FF2B5EF4-FFF2-40B4-BE49-F238E27FC236}">
                    <a16:creationId xmlns:a16="http://schemas.microsoft.com/office/drawing/2014/main" id="{0BF15CC9-7545-4E5D-9A85-61B83F7EC12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7" name="Freeform 74">
                <a:extLst>
                  <a:ext uri="{FF2B5EF4-FFF2-40B4-BE49-F238E27FC236}">
                    <a16:creationId xmlns:a16="http://schemas.microsoft.com/office/drawing/2014/main" id="{E5D2544A-C889-438E-92D2-7148EDDF45F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8" name="Freeform 75">
                <a:extLst>
                  <a:ext uri="{FF2B5EF4-FFF2-40B4-BE49-F238E27FC236}">
                    <a16:creationId xmlns:a16="http://schemas.microsoft.com/office/drawing/2014/main" id="{731E5A3F-BF4A-435B-9D86-6CF30BC5855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79" name="Freeform 76">
                <a:extLst>
                  <a:ext uri="{FF2B5EF4-FFF2-40B4-BE49-F238E27FC236}">
                    <a16:creationId xmlns:a16="http://schemas.microsoft.com/office/drawing/2014/main" id="{DD265C15-3CCE-44DB-BB63-A7AAE31A4E5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0" name="Freeform 77">
                <a:extLst>
                  <a:ext uri="{FF2B5EF4-FFF2-40B4-BE49-F238E27FC236}">
                    <a16:creationId xmlns:a16="http://schemas.microsoft.com/office/drawing/2014/main" id="{D61FE383-FDE7-4189-9BDC-0E6EF15D51BC}"/>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1" name="Freeform 78">
                <a:extLst>
                  <a:ext uri="{FF2B5EF4-FFF2-40B4-BE49-F238E27FC236}">
                    <a16:creationId xmlns:a16="http://schemas.microsoft.com/office/drawing/2014/main" id="{D2206564-4CE0-4C31-AC3D-81B2B52010C6}"/>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2" name="Freeform 79">
                <a:extLst>
                  <a:ext uri="{FF2B5EF4-FFF2-40B4-BE49-F238E27FC236}">
                    <a16:creationId xmlns:a16="http://schemas.microsoft.com/office/drawing/2014/main" id="{486D7118-1620-4317-B218-4902CF538E42}"/>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3" name="Freeform 80">
                <a:extLst>
                  <a:ext uri="{FF2B5EF4-FFF2-40B4-BE49-F238E27FC236}">
                    <a16:creationId xmlns:a16="http://schemas.microsoft.com/office/drawing/2014/main" id="{1731CB55-4725-4804-9257-F9DBD9540DE5}"/>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4" name="Freeform 81">
                <a:extLst>
                  <a:ext uri="{FF2B5EF4-FFF2-40B4-BE49-F238E27FC236}">
                    <a16:creationId xmlns:a16="http://schemas.microsoft.com/office/drawing/2014/main" id="{7E229051-52C8-4F16-AF57-D9152D391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5" name="Freeform 82">
                <a:extLst>
                  <a:ext uri="{FF2B5EF4-FFF2-40B4-BE49-F238E27FC236}">
                    <a16:creationId xmlns:a16="http://schemas.microsoft.com/office/drawing/2014/main" id="{A63A7863-B028-4A08-B14B-43CE0E4103E7}"/>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6" name="Freeform 83">
                <a:extLst>
                  <a:ext uri="{FF2B5EF4-FFF2-40B4-BE49-F238E27FC236}">
                    <a16:creationId xmlns:a16="http://schemas.microsoft.com/office/drawing/2014/main" id="{B432E908-D14B-46D0-953F-059D7EF35F0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7" name="Freeform 84">
                <a:extLst>
                  <a:ext uri="{FF2B5EF4-FFF2-40B4-BE49-F238E27FC236}">
                    <a16:creationId xmlns:a16="http://schemas.microsoft.com/office/drawing/2014/main" id="{0FAE09AA-DE03-442A-A267-A6E6153835B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8" name="Freeform 85">
                <a:extLst>
                  <a:ext uri="{FF2B5EF4-FFF2-40B4-BE49-F238E27FC236}">
                    <a16:creationId xmlns:a16="http://schemas.microsoft.com/office/drawing/2014/main" id="{94E3DC7C-06EC-493B-A20F-94241B17CBDE}"/>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89" name="Freeform 86">
                <a:extLst>
                  <a:ext uri="{FF2B5EF4-FFF2-40B4-BE49-F238E27FC236}">
                    <a16:creationId xmlns:a16="http://schemas.microsoft.com/office/drawing/2014/main" id="{6389C68A-E1DC-4313-9BCD-DA82B916F454}"/>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0" name="Freeform 87">
                <a:extLst>
                  <a:ext uri="{FF2B5EF4-FFF2-40B4-BE49-F238E27FC236}">
                    <a16:creationId xmlns:a16="http://schemas.microsoft.com/office/drawing/2014/main" id="{EC3DD3EB-0E25-4DB7-A3B9-9A2857DC7B5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1" name="Freeform 88">
                <a:extLst>
                  <a:ext uri="{FF2B5EF4-FFF2-40B4-BE49-F238E27FC236}">
                    <a16:creationId xmlns:a16="http://schemas.microsoft.com/office/drawing/2014/main" id="{B3E0694E-C01F-4C68-8925-EEEFEA9E294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2" name="Freeform 89">
                <a:extLst>
                  <a:ext uri="{FF2B5EF4-FFF2-40B4-BE49-F238E27FC236}">
                    <a16:creationId xmlns:a16="http://schemas.microsoft.com/office/drawing/2014/main" id="{CC9937B0-6927-4171-83C8-9ABF7BEDFE8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3" name="Freeform 90">
                <a:extLst>
                  <a:ext uri="{FF2B5EF4-FFF2-40B4-BE49-F238E27FC236}">
                    <a16:creationId xmlns:a16="http://schemas.microsoft.com/office/drawing/2014/main" id="{1DBB37C3-EE54-47BB-A4CC-45DD754885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4" name="Freeform 91">
                <a:extLst>
                  <a:ext uri="{FF2B5EF4-FFF2-40B4-BE49-F238E27FC236}">
                    <a16:creationId xmlns:a16="http://schemas.microsoft.com/office/drawing/2014/main" id="{E5C684AE-CA1E-4FF0-B6FF-3EC0F0BD6F3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95" name="Freeform 92">
                <a:extLst>
                  <a:ext uri="{FF2B5EF4-FFF2-40B4-BE49-F238E27FC236}">
                    <a16:creationId xmlns:a16="http://schemas.microsoft.com/office/drawing/2014/main" id="{973D22E1-8FBD-4CF3-90E0-293410A6601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solidFill>
                  <a:srgbClr val="6EA8D4"/>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sp>
        <p:nvSpPr>
          <p:cNvPr id="97" name="TextBox 9">
            <a:extLst>
              <a:ext uri="{FF2B5EF4-FFF2-40B4-BE49-F238E27FC236}">
                <a16:creationId xmlns:a16="http://schemas.microsoft.com/office/drawing/2014/main" id="{CCC40765-77F5-4FCC-89FF-F0F774A23710}"/>
              </a:ext>
            </a:extLst>
          </p:cNvPr>
          <p:cNvSpPr txBox="1">
            <a:spLocks/>
          </p:cNvSpPr>
          <p:nvPr/>
        </p:nvSpPr>
        <p:spPr>
          <a:xfrm>
            <a:off x="6655700" y="1477322"/>
            <a:ext cx="3962573" cy="2590050"/>
          </a:xfrm>
          <a:prstGeom prst="rect">
            <a:avLst/>
          </a:prstGeom>
        </p:spPr>
        <p:txBody>
          <a:bodyPr vert="horz" wrap="square" lIns="480000" tIns="0" rIns="0" bIns="0" anchor="ctr" anchorCtr="0">
            <a:noAutofit/>
          </a:bodyPr>
          <a:lstStyle/>
          <a:p>
            <a:pPr lvl="0" algn="ctr">
              <a:lnSpc>
                <a:spcPct val="150000"/>
              </a:lnSpc>
              <a:buClr>
                <a:prstClr val="black">
                  <a:lumMod val="50000"/>
                  <a:lumOff val="50000"/>
                </a:prstClr>
              </a:buClr>
            </a:pPr>
            <a:r>
              <a:rPr lang="en-US" altLang="zh-CN" sz="5400" noProof="1">
                <a:solidFill>
                  <a:srgbClr val="1E5AA4"/>
                </a:solidFill>
                <a:latin typeface="字魂36号-正文宋楷" panose="02000000000000000000" pitchFamily="2" charset="-122"/>
                <a:ea typeface="字魂36号-正文宋楷" panose="02000000000000000000" pitchFamily="2" charset="-122"/>
              </a:rPr>
              <a:t>Mở bài trực tiếp </a:t>
            </a:r>
            <a:endParaRPr kumimoji="0" lang="zh-CN" altLang="en-US" sz="5400" b="0"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192035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1000"/>
                                        <p:tgtEl>
                                          <p:spTgt spid="97"/>
                                        </p:tgtEl>
                                      </p:cBhvr>
                                    </p:animEffect>
                                    <p:anim calcmode="lin" valueType="num">
                                      <p:cBhvr>
                                        <p:cTn id="22" dur="1000" fill="hold"/>
                                        <p:tgtEl>
                                          <p:spTgt spid="97"/>
                                        </p:tgtEl>
                                        <p:attrNameLst>
                                          <p:attrName>ppt_x</p:attrName>
                                        </p:attrNameLst>
                                      </p:cBhvr>
                                      <p:tavLst>
                                        <p:tav tm="0">
                                          <p:val>
                                            <p:strVal val="#ppt_x"/>
                                          </p:val>
                                        </p:tav>
                                        <p:tav tm="100000">
                                          <p:val>
                                            <p:strVal val="#ppt_x"/>
                                          </p:val>
                                        </p:tav>
                                      </p:tavLst>
                                    </p:anim>
                                    <p:anim calcmode="lin" valueType="num">
                                      <p:cBhvr>
                                        <p:cTn id="2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657218" y="1821533"/>
            <a:ext cx="5133981" cy="2590050"/>
          </a:xfrm>
          <a:prstGeom prst="rect">
            <a:avLst/>
          </a:prstGeom>
        </p:spPr>
        <p:txBody>
          <a:bodyPr vert="horz" wrap="square" lIns="480000" tIns="0" rIns="0" bIns="0" anchor="ctr" anchorCtr="0">
            <a:noAutofit/>
          </a:bodyPr>
          <a:lstStyle/>
          <a:p>
            <a:pPr lvl="0">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Bài 3: Kể lại phần mở đầu câu chuyện trên theo cách mở bài gián tiếp.</a:t>
            </a:r>
          </a:p>
        </p:txBody>
      </p:sp>
    </p:spTree>
    <p:extLst>
      <p:ext uri="{BB962C8B-B14F-4D97-AF65-F5344CB8AC3E}">
        <p14:creationId xmlns:p14="http://schemas.microsoft.com/office/powerpoint/2010/main" val="3630219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106" y="514350"/>
            <a:ext cx="11049000" cy="2062103"/>
          </a:xfrm>
          <a:prstGeom prst="rect">
            <a:avLst/>
          </a:prstGeom>
        </p:spPr>
        <p:txBody>
          <a:bodyPr wrap="square">
            <a:spAutoFit/>
          </a:bodyPr>
          <a:lstStyle/>
          <a:p>
            <a:pPr algn="just"/>
            <a:r>
              <a:rPr lang="en-US" sz="3200" dirty="0" err="1"/>
              <a:t>Mở</a:t>
            </a:r>
            <a:r>
              <a:rPr lang="en-US" sz="3200" dirty="0"/>
              <a:t> </a:t>
            </a:r>
            <a:r>
              <a:rPr lang="en-US" sz="3200" dirty="0" err="1"/>
              <a:t>bài</a:t>
            </a:r>
            <a:r>
              <a:rPr lang="en-US" sz="3200" dirty="0"/>
              <a:t> </a:t>
            </a:r>
            <a:r>
              <a:rPr lang="en-US" sz="3200" dirty="0" err="1"/>
              <a:t>gián</a:t>
            </a:r>
            <a:r>
              <a:rPr lang="en-US" sz="3200" dirty="0"/>
              <a:t> </a:t>
            </a:r>
            <a:r>
              <a:rPr lang="en-US" sz="3200" dirty="0" err="1"/>
              <a:t>tiếp</a:t>
            </a:r>
            <a:r>
              <a:rPr lang="en-US" sz="3200" dirty="0"/>
              <a:t> </a:t>
            </a:r>
            <a:r>
              <a:rPr lang="en-US" sz="3200" dirty="0" err="1"/>
              <a:t>bằng</a:t>
            </a:r>
            <a:r>
              <a:rPr lang="en-US" sz="3200" dirty="0"/>
              <a:t> </a:t>
            </a:r>
            <a:r>
              <a:rPr lang="en-US" sz="3200" dirty="0" err="1"/>
              <a:t>lời</a:t>
            </a:r>
            <a:r>
              <a:rPr lang="en-US" sz="3200" dirty="0"/>
              <a:t> </a:t>
            </a:r>
            <a:r>
              <a:rPr lang="en-US" sz="3200" dirty="0" err="1"/>
              <a:t>của</a:t>
            </a:r>
            <a:r>
              <a:rPr lang="en-US" sz="3200" dirty="0"/>
              <a:t> </a:t>
            </a:r>
            <a:r>
              <a:rPr lang="en-US" sz="3200" dirty="0" err="1"/>
              <a:t>Bác</a:t>
            </a:r>
            <a:r>
              <a:rPr lang="en-US" sz="3200" dirty="0"/>
              <a:t> </a:t>
            </a:r>
            <a:r>
              <a:rPr lang="en-US" sz="3200" dirty="0" err="1"/>
              <a:t>Lê</a:t>
            </a:r>
            <a:r>
              <a:rPr lang="en-US" sz="3200" dirty="0"/>
              <a:t>: </a:t>
            </a:r>
            <a:r>
              <a:rPr lang="vi-VN" sz="3200" i="1" dirty="0">
                <a:solidFill>
                  <a:srgbClr val="FF0000"/>
                </a:solidFill>
                <a:latin typeface="+mj-lt"/>
              </a:rPr>
              <a:t>Từ hai bàn tay, một con người yêu nước và dũng cảm có thể làm nên tất cả. Điều đó tôi rất thấm thìa khi nhớ lại cuộc nói chuyện giữa tôi và Bác Hồ vào một ngày ở Sài Gòn năm ấy. Câu chuyện như sau:</a:t>
            </a:r>
            <a:endParaRPr lang="en-US" sz="3200" i="1" dirty="0">
              <a:solidFill>
                <a:srgbClr val="FF0000"/>
              </a:solidFill>
              <a:latin typeface="+mj-lt"/>
            </a:endParaRPr>
          </a:p>
        </p:txBody>
      </p:sp>
      <p:sp>
        <p:nvSpPr>
          <p:cNvPr id="3" name="Rectangle 2"/>
          <p:cNvSpPr/>
          <p:nvPr/>
        </p:nvSpPr>
        <p:spPr>
          <a:xfrm>
            <a:off x="458106" y="2990850"/>
            <a:ext cx="11049000" cy="3046988"/>
          </a:xfrm>
          <a:prstGeom prst="rect">
            <a:avLst/>
          </a:prstGeom>
        </p:spPr>
        <p:txBody>
          <a:bodyPr wrap="square">
            <a:spAutoFit/>
          </a:bodyPr>
          <a:lstStyle/>
          <a:p>
            <a:pPr algn="just"/>
            <a:r>
              <a:rPr lang="en-US" sz="3200" dirty="0" err="1">
                <a:latin typeface="+mj-lt"/>
                <a:cs typeface="Times New Roman" pitchFamily="18" charset="0"/>
              </a:rPr>
              <a:t>Mở</a:t>
            </a:r>
            <a:r>
              <a:rPr lang="en-US" sz="3200" dirty="0">
                <a:latin typeface="+mj-lt"/>
                <a:cs typeface="Times New Roman" pitchFamily="18" charset="0"/>
              </a:rPr>
              <a:t> </a:t>
            </a:r>
            <a:r>
              <a:rPr lang="en-US" sz="3200" dirty="0" err="1">
                <a:latin typeface="+mj-lt"/>
                <a:cs typeface="Times New Roman" pitchFamily="18" charset="0"/>
              </a:rPr>
              <a:t>bài</a:t>
            </a:r>
            <a:r>
              <a:rPr lang="en-US" sz="3200" dirty="0">
                <a:latin typeface="+mj-lt"/>
                <a:cs typeface="Times New Roman" pitchFamily="18" charset="0"/>
              </a:rPr>
              <a:t> </a:t>
            </a:r>
            <a:r>
              <a:rPr lang="en-US" sz="3200" dirty="0" err="1">
                <a:latin typeface="+mj-lt"/>
                <a:cs typeface="Times New Roman" pitchFamily="18" charset="0"/>
              </a:rPr>
              <a:t>gián</a:t>
            </a:r>
            <a:r>
              <a:rPr lang="en-US" sz="3200" dirty="0">
                <a:latin typeface="+mj-lt"/>
                <a:cs typeface="Times New Roman" pitchFamily="18" charset="0"/>
              </a:rPr>
              <a:t> </a:t>
            </a:r>
            <a:r>
              <a:rPr lang="en-US" sz="3200" dirty="0" err="1">
                <a:latin typeface="+mj-lt"/>
                <a:cs typeface="Times New Roman" pitchFamily="18" charset="0"/>
              </a:rPr>
              <a:t>tiếp</a:t>
            </a:r>
            <a:r>
              <a:rPr lang="en-US" sz="3200" dirty="0">
                <a:latin typeface="+mj-lt"/>
                <a:cs typeface="Times New Roman" pitchFamily="18" charset="0"/>
              </a:rPr>
              <a:t> </a:t>
            </a:r>
            <a:r>
              <a:rPr lang="en-US" sz="3200" dirty="0" err="1">
                <a:latin typeface="+mj-lt"/>
                <a:cs typeface="Times New Roman" pitchFamily="18" charset="0"/>
              </a:rPr>
              <a:t>bằng</a:t>
            </a:r>
            <a:r>
              <a:rPr lang="en-US" sz="3200" dirty="0">
                <a:latin typeface="+mj-lt"/>
                <a:cs typeface="Times New Roman" pitchFamily="18" charset="0"/>
              </a:rPr>
              <a:t> </a:t>
            </a:r>
            <a:r>
              <a:rPr lang="en-US" sz="3200" dirty="0" err="1">
                <a:latin typeface="+mj-lt"/>
                <a:cs typeface="Times New Roman" pitchFamily="18" charset="0"/>
              </a:rPr>
              <a:t>lời</a:t>
            </a:r>
            <a:r>
              <a:rPr lang="en-US" sz="3200" dirty="0">
                <a:latin typeface="+mj-lt"/>
                <a:cs typeface="Times New Roman" pitchFamily="18" charset="0"/>
              </a:rPr>
              <a:t> </a:t>
            </a:r>
            <a:r>
              <a:rPr lang="en-US" sz="3200" dirty="0" err="1">
                <a:latin typeface="+mj-lt"/>
                <a:cs typeface="Times New Roman" pitchFamily="18" charset="0"/>
              </a:rPr>
              <a:t>của</a:t>
            </a:r>
            <a:r>
              <a:rPr lang="en-US" sz="3200" dirty="0">
                <a:latin typeface="+mj-lt"/>
                <a:cs typeface="Times New Roman" pitchFamily="18" charset="0"/>
              </a:rPr>
              <a:t> </a:t>
            </a:r>
            <a:r>
              <a:rPr lang="en-US" sz="3200" dirty="0" err="1">
                <a:latin typeface="+mj-lt"/>
                <a:cs typeface="Times New Roman" pitchFamily="18" charset="0"/>
              </a:rPr>
              <a:t>người</a:t>
            </a:r>
            <a:r>
              <a:rPr lang="en-US" sz="3200" dirty="0">
                <a:latin typeface="+mj-lt"/>
                <a:cs typeface="Times New Roman" pitchFamily="18" charset="0"/>
              </a:rPr>
              <a:t> </a:t>
            </a:r>
            <a:r>
              <a:rPr lang="en-US" sz="3200" dirty="0" err="1">
                <a:latin typeface="+mj-lt"/>
                <a:cs typeface="Times New Roman" pitchFamily="18" charset="0"/>
              </a:rPr>
              <a:t>kể</a:t>
            </a:r>
            <a:r>
              <a:rPr lang="en-US" sz="3200" dirty="0">
                <a:latin typeface="+mj-lt"/>
                <a:cs typeface="Times New Roman" pitchFamily="18" charset="0"/>
              </a:rPr>
              <a:t> </a:t>
            </a:r>
            <a:r>
              <a:rPr lang="en-US" sz="3200" dirty="0" err="1">
                <a:latin typeface="+mj-lt"/>
                <a:cs typeface="Times New Roman" pitchFamily="18" charset="0"/>
              </a:rPr>
              <a:t>chuyện</a:t>
            </a:r>
            <a:r>
              <a:rPr lang="en-US" sz="3200" dirty="0">
                <a:latin typeface="+mj-lt"/>
                <a:cs typeface="Times New Roman" pitchFamily="18" charset="0"/>
              </a:rPr>
              <a:t>: </a:t>
            </a:r>
            <a:r>
              <a:rPr lang="vi-VN" sz="3200" i="1" dirty="0">
                <a:solidFill>
                  <a:srgbClr val="FF0000"/>
                </a:solidFill>
                <a:latin typeface="+mj-lt"/>
                <a:cs typeface="Times New Roman" pitchFamily="18" charset="0"/>
              </a:rPr>
              <a:t>Khi còn là thanh niên, Bác Hồ luôn luôn canh cánh tìm kiếm con đường cứu nước nhà ra khỏi xiềng xích bảo hộ của thực dân Pháp. Lúc ấy, Bác Hồ đang ở Sài Gòn. Khi quyết định ra nước ngoài tìm hiểu về con đường cứu nước, Bác Hồ thuyết phục một người bạn thân của mình cùng đi. Người đó là bác Lê.</a:t>
            </a:r>
            <a:endParaRPr lang="en-US" sz="3200" b="1" i="1" dirty="0">
              <a:solidFill>
                <a:srgbClr val="FF0000"/>
              </a:solidFill>
              <a:latin typeface="+mj-lt"/>
              <a:cs typeface="Times New Roman" pitchFamily="18" charset="0"/>
            </a:endParaRPr>
          </a:p>
        </p:txBody>
      </p:sp>
    </p:spTree>
    <p:extLst>
      <p:ext uri="{BB962C8B-B14F-4D97-AF65-F5344CB8AC3E}">
        <p14:creationId xmlns:p14="http://schemas.microsoft.com/office/powerpoint/2010/main" val="3603679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55" y="0"/>
            <a:ext cx="7977608" cy="650520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196" y="1458732"/>
            <a:ext cx="2453645" cy="4736602"/>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986971" y="1621236"/>
            <a:ext cx="5660571" cy="2590050"/>
          </a:xfrm>
          <a:prstGeom prst="rect">
            <a:avLst/>
          </a:prstGeom>
        </p:spPr>
        <p:txBody>
          <a:bodyPr vert="horz" wrap="square" lIns="480000" tIns="0" rIns="0" bIns="0" anchor="ctr" anchorCtr="0">
            <a:noAutofit/>
          </a:bodyPr>
          <a:lstStyle/>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r>
              <a:rPr kumimoji="0" lang="en-US" altLang="zh-CN"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DẶN</a:t>
            </a:r>
            <a:r>
              <a:rPr kumimoji="0" lang="en-US" altLang="zh-CN" sz="6000" b="1" i="0" u="none" strike="noStrike" kern="1200" cap="none" spc="0" normalizeH="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 DÒ</a:t>
            </a:r>
            <a:endParaRPr kumimoji="0" lang="zh-CN" altLang="en-US"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00" y="5714774"/>
            <a:ext cx="1095375" cy="866775"/>
          </a:xfrm>
          <a:prstGeom prst="rect">
            <a:avLst/>
          </a:prstGeom>
        </p:spPr>
      </p:pic>
    </p:spTree>
    <p:extLst>
      <p:ext uri="{BB962C8B-B14F-4D97-AF65-F5344CB8AC3E}">
        <p14:creationId xmlns:p14="http://schemas.microsoft.com/office/powerpoint/2010/main" val="71839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 y="1409120"/>
            <a:ext cx="10445675" cy="4124731"/>
          </a:xfrm>
          <a:prstGeom prst="rect">
            <a:avLst/>
          </a:prstGeom>
        </p:spPr>
      </p:pic>
      <p:sp>
        <p:nvSpPr>
          <p:cNvPr id="13" name="TextBox 43"/>
          <p:cNvSpPr txBox="1"/>
          <p:nvPr/>
        </p:nvSpPr>
        <p:spPr>
          <a:xfrm>
            <a:off x="1848786" y="2771990"/>
            <a:ext cx="8489313" cy="1798626"/>
          </a:xfrm>
          <a:prstGeom prst="rect">
            <a:avLst/>
          </a:prstGeom>
          <a:noFill/>
        </p:spPr>
        <p:txBody>
          <a:bodyPr wrap="square" lIns="97021" tIns="48510" rIns="97021" bIns="48510" rtlCol="0">
            <a:spAutoFit/>
          </a:bodyPr>
          <a:lstStyle/>
          <a:p>
            <a:pPr lvl="0">
              <a:lnSpc>
                <a:spcPct val="150000"/>
              </a:lnSpc>
            </a:pPr>
            <a:r>
              <a:rPr lang="en-US" altLang="zh-CN" sz="4000">
                <a:solidFill>
                  <a:srgbClr val="1E5AA4"/>
                </a:solidFill>
                <a:latin typeface="字魂36号-正文宋楷" panose="02000000000000000000" pitchFamily="2" charset="-122"/>
                <a:ea typeface="字魂36号-正文宋楷" panose="02000000000000000000" pitchFamily="2" charset="-122"/>
              </a:rPr>
              <a:t>Một bài văn kể chuyện gồm có mấy phần, đó là những phần nào?</a:t>
            </a:r>
          </a:p>
        </p:txBody>
      </p:sp>
    </p:spTree>
    <p:extLst>
      <p:ext uri="{BB962C8B-B14F-4D97-AF65-F5344CB8AC3E}">
        <p14:creationId xmlns:p14="http://schemas.microsoft.com/office/powerpoint/2010/main" val="2356725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227039" y="1549101"/>
            <a:ext cx="3129140" cy="2682153"/>
            <a:chOff x="1227039" y="1549101"/>
            <a:chExt cx="3129140" cy="2682153"/>
          </a:xfrm>
        </p:grpSpPr>
        <p:sp>
          <p:nvSpPr>
            <p:cNvPr id="2" name="流程图: 接点 1"/>
            <p:cNvSpPr/>
            <p:nvPr/>
          </p:nvSpPr>
          <p:spPr>
            <a:xfrm>
              <a:off x="1549101" y="1549101"/>
              <a:ext cx="2485016" cy="2485016"/>
            </a:xfrm>
            <a:prstGeom prst="flowChartConnector">
              <a:avLst/>
            </a:prstGeom>
            <a:noFill/>
            <a:ln w="28575">
              <a:solidFill>
                <a:srgbClr val="FED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039" y="2649659"/>
              <a:ext cx="3129140" cy="1581595"/>
            </a:xfrm>
            <a:prstGeom prst="rect">
              <a:avLst/>
            </a:prstGeom>
          </p:spPr>
        </p:pic>
      </p:grpSp>
      <p:grpSp>
        <p:nvGrpSpPr>
          <p:cNvPr id="7" name="组合 6"/>
          <p:cNvGrpSpPr/>
          <p:nvPr/>
        </p:nvGrpSpPr>
        <p:grpSpPr>
          <a:xfrm>
            <a:off x="4658728" y="1549101"/>
            <a:ext cx="3129140" cy="2682153"/>
            <a:chOff x="1227039" y="1549101"/>
            <a:chExt cx="3129140" cy="2682153"/>
          </a:xfrm>
        </p:grpSpPr>
        <p:sp>
          <p:nvSpPr>
            <p:cNvPr id="8" name="流程图: 接点 7"/>
            <p:cNvSpPr/>
            <p:nvPr/>
          </p:nvSpPr>
          <p:spPr>
            <a:xfrm>
              <a:off x="1549101" y="1549101"/>
              <a:ext cx="2485016" cy="2485016"/>
            </a:xfrm>
            <a:prstGeom prst="flowChartConnector">
              <a:avLst/>
            </a:prstGeom>
            <a:noFill/>
            <a:ln w="28575">
              <a:solidFill>
                <a:srgbClr val="FED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039" y="2649659"/>
              <a:ext cx="3129140" cy="1581595"/>
            </a:xfrm>
            <a:prstGeom prst="rect">
              <a:avLst/>
            </a:prstGeom>
          </p:spPr>
        </p:pic>
      </p:grpSp>
      <p:grpSp>
        <p:nvGrpSpPr>
          <p:cNvPr id="10" name="组合 9"/>
          <p:cNvGrpSpPr/>
          <p:nvPr/>
        </p:nvGrpSpPr>
        <p:grpSpPr>
          <a:xfrm>
            <a:off x="8090417" y="1635162"/>
            <a:ext cx="3129140" cy="2682153"/>
            <a:chOff x="1227039" y="1549101"/>
            <a:chExt cx="3129140" cy="2682153"/>
          </a:xfrm>
        </p:grpSpPr>
        <p:sp>
          <p:nvSpPr>
            <p:cNvPr id="11" name="流程图: 接点 10"/>
            <p:cNvSpPr/>
            <p:nvPr/>
          </p:nvSpPr>
          <p:spPr>
            <a:xfrm>
              <a:off x="1549101" y="1549101"/>
              <a:ext cx="2485016" cy="2485016"/>
            </a:xfrm>
            <a:prstGeom prst="flowChartConnector">
              <a:avLst/>
            </a:prstGeom>
            <a:noFill/>
            <a:ln w="28575">
              <a:solidFill>
                <a:srgbClr val="FED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039" y="2649659"/>
              <a:ext cx="3129140" cy="1581595"/>
            </a:xfrm>
            <a:prstGeom prst="rect">
              <a:avLst/>
            </a:prstGeom>
          </p:spPr>
        </p:pic>
      </p:grpSp>
      <p:sp>
        <p:nvSpPr>
          <p:cNvPr id="13" name="TextBox 8">
            <a:extLst>
              <a:ext uri="{FF2B5EF4-FFF2-40B4-BE49-F238E27FC236}">
                <a16:creationId xmlns:a16="http://schemas.microsoft.com/office/drawing/2014/main" id="{AF624B1B-5D28-40C3-B1E3-FB8186F0C655}"/>
              </a:ext>
            </a:extLst>
          </p:cNvPr>
          <p:cNvSpPr txBox="1"/>
          <p:nvPr/>
        </p:nvSpPr>
        <p:spPr>
          <a:xfrm>
            <a:off x="1532444" y="2510271"/>
            <a:ext cx="1963197" cy="562675"/>
          </a:xfrm>
          <a:prstGeom prst="rect">
            <a:avLst/>
          </a:prstGeom>
          <a:noFill/>
        </p:spPr>
        <p:txBody>
          <a:bodyPr wrap="none" lIns="480000" tIns="0" rIns="0" bIns="0" anchor="b" anchorCtr="0">
            <a:noAutofit/>
          </a:bodyPr>
          <a:lstStyle/>
          <a:p>
            <a:pPr lvl="0">
              <a:defRPr/>
            </a:pPr>
            <a:r>
              <a:rPr lang="vi-VN" sz="3200">
                <a:solidFill>
                  <a:srgbClr val="202124"/>
                </a:solidFill>
                <a:latin typeface="arial" panose="020B0604020202020204" pitchFamily="34" charset="0"/>
              </a:rPr>
              <a:t>Mở đầu</a:t>
            </a:r>
            <a:endParaRPr kumimoji="0" lang="zh-CN" altLang="en-US" sz="3200" b="1" i="0" u="none" strike="noStrike" kern="0" cap="none" spc="0" normalizeH="0" baseline="0" noProof="0" dirty="0">
              <a:ln>
                <a:noFill/>
              </a:ln>
              <a:solidFill>
                <a:prstClr val="black">
                  <a:lumMod val="85000"/>
                  <a:lumOff val="15000"/>
                </a:prstClr>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15" name="TextBox 8">
            <a:extLst>
              <a:ext uri="{FF2B5EF4-FFF2-40B4-BE49-F238E27FC236}">
                <a16:creationId xmlns:a16="http://schemas.microsoft.com/office/drawing/2014/main" id="{AF624B1B-5D28-40C3-B1E3-FB8186F0C655}"/>
              </a:ext>
            </a:extLst>
          </p:cNvPr>
          <p:cNvSpPr txBox="1"/>
          <p:nvPr/>
        </p:nvSpPr>
        <p:spPr>
          <a:xfrm>
            <a:off x="4944620" y="2510271"/>
            <a:ext cx="1963197" cy="562675"/>
          </a:xfrm>
          <a:prstGeom prst="rect">
            <a:avLst/>
          </a:prstGeom>
          <a:noFill/>
        </p:spPr>
        <p:txBody>
          <a:bodyPr wrap="none" lIns="480000" tIns="0" rIns="0" bIns="0" anchor="b" anchorCtr="0">
            <a:noAutofit/>
          </a:bodyPr>
          <a:lstStyle/>
          <a:p>
            <a:pPr lvl="0">
              <a:defRPr/>
            </a:pPr>
            <a:r>
              <a:rPr lang="en-US" sz="3200">
                <a:solidFill>
                  <a:srgbClr val="202124"/>
                </a:solidFill>
                <a:latin typeface="arial" panose="020B0604020202020204" pitchFamily="34" charset="0"/>
              </a:rPr>
              <a:t>D</a:t>
            </a:r>
            <a:r>
              <a:rPr lang="vi-VN" sz="3200">
                <a:solidFill>
                  <a:srgbClr val="202124"/>
                </a:solidFill>
                <a:latin typeface="arial" panose="020B0604020202020204" pitchFamily="34" charset="0"/>
              </a:rPr>
              <a:t>iễn biến</a:t>
            </a:r>
            <a:endParaRPr kumimoji="0" lang="zh-CN" altLang="en-US" sz="3200" b="1" i="0" u="none" strike="noStrike" kern="0" cap="none" spc="0" normalizeH="0" baseline="0" noProof="0" dirty="0">
              <a:ln>
                <a:noFill/>
              </a:ln>
              <a:solidFill>
                <a:prstClr val="black">
                  <a:lumMod val="85000"/>
                  <a:lumOff val="15000"/>
                </a:prstClr>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17" name="TextBox 8">
            <a:extLst>
              <a:ext uri="{FF2B5EF4-FFF2-40B4-BE49-F238E27FC236}">
                <a16:creationId xmlns:a16="http://schemas.microsoft.com/office/drawing/2014/main" id="{AF624B1B-5D28-40C3-B1E3-FB8186F0C655}"/>
              </a:ext>
            </a:extLst>
          </p:cNvPr>
          <p:cNvSpPr txBox="1"/>
          <p:nvPr/>
        </p:nvSpPr>
        <p:spPr>
          <a:xfrm>
            <a:off x="8395822" y="2510271"/>
            <a:ext cx="1963197" cy="562675"/>
          </a:xfrm>
          <a:prstGeom prst="rect">
            <a:avLst/>
          </a:prstGeom>
          <a:noFill/>
        </p:spPr>
        <p:txBody>
          <a:bodyPr wrap="none" lIns="480000" tIns="0" rIns="0" bIns="0" anchor="b" anchorCtr="0">
            <a:noAutofit/>
          </a:bodyPr>
          <a:lstStyle/>
          <a:p>
            <a:r>
              <a:rPr lang="en-US" sz="3200">
                <a:solidFill>
                  <a:srgbClr val="202124"/>
                </a:solidFill>
                <a:latin typeface="arial" panose="020B0604020202020204" pitchFamily="34" charset="0"/>
              </a:rPr>
              <a:t>K</a:t>
            </a:r>
            <a:r>
              <a:rPr lang="vi-VN" sz="3200">
                <a:solidFill>
                  <a:srgbClr val="202124"/>
                </a:solidFill>
                <a:latin typeface="arial" panose="020B0604020202020204" pitchFamily="34" charset="0"/>
              </a:rPr>
              <a:t>ết thúc</a:t>
            </a:r>
            <a:endParaRPr lang="en-US" sz="3200"/>
          </a:p>
        </p:txBody>
      </p:sp>
      <p:sp>
        <p:nvSpPr>
          <p:cNvPr id="19" name="Rectangle 18"/>
          <p:cNvSpPr/>
          <p:nvPr/>
        </p:nvSpPr>
        <p:spPr>
          <a:xfrm>
            <a:off x="1360414" y="460609"/>
            <a:ext cx="10251013" cy="707886"/>
          </a:xfrm>
          <a:prstGeom prst="rect">
            <a:avLst/>
          </a:prstGeom>
        </p:spPr>
        <p:txBody>
          <a:bodyPr wrap="square">
            <a:spAutoFit/>
          </a:bodyPr>
          <a:lstStyle/>
          <a:p>
            <a:r>
              <a:rPr lang="en-US" altLang="zh-CN" sz="4000">
                <a:solidFill>
                  <a:srgbClr val="0000FF"/>
                </a:solidFill>
                <a:latin typeface="字魂36号-正文宋楷" panose="02000000000000000000" pitchFamily="2" charset="-122"/>
                <a:ea typeface="字魂36号-正文宋楷" panose="02000000000000000000" pitchFamily="2" charset="-122"/>
              </a:rPr>
              <a:t>Một bài văn kể chuyện thường có 3 phần</a:t>
            </a:r>
            <a:endParaRPr lang="en-US">
              <a:solidFill>
                <a:srgbClr val="0000FF"/>
              </a:solidFill>
            </a:endParaRPr>
          </a:p>
        </p:txBody>
      </p:sp>
    </p:spTree>
    <p:extLst>
      <p:ext uri="{BB962C8B-B14F-4D97-AF65-F5344CB8AC3E}">
        <p14:creationId xmlns:p14="http://schemas.microsoft.com/office/powerpoint/2010/main" val="980031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16" presetClass="entr" presetSubtype="37"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1500"/>
                                        <p:tgtEl>
                                          <p:spTgt spid="1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1500"/>
                                        <p:tgtEl>
                                          <p:spTgt spid="15"/>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outVertical)">
                                      <p:cBhvr>
                                        <p:cTn id="28"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155" y="0"/>
            <a:ext cx="7977608" cy="6505203"/>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9196" y="1458732"/>
            <a:ext cx="2453645" cy="4736602"/>
          </a:xfrm>
          <a:prstGeom prst="rect">
            <a:avLst/>
          </a:prstGeom>
        </p:spPr>
      </p:pic>
      <p:sp>
        <p:nvSpPr>
          <p:cNvPr id="6" name="TextBox 9">
            <a:extLst>
              <a:ext uri="{FF2B5EF4-FFF2-40B4-BE49-F238E27FC236}">
                <a16:creationId xmlns:a16="http://schemas.microsoft.com/office/drawing/2014/main" id="{CCC40765-77F5-4FCC-89FF-F0F774A23710}"/>
              </a:ext>
            </a:extLst>
          </p:cNvPr>
          <p:cNvSpPr txBox="1">
            <a:spLocks/>
          </p:cNvSpPr>
          <p:nvPr/>
        </p:nvSpPr>
        <p:spPr>
          <a:xfrm>
            <a:off x="986971" y="1621236"/>
            <a:ext cx="5660571" cy="2590050"/>
          </a:xfrm>
          <a:prstGeom prst="rect">
            <a:avLst/>
          </a:prstGeom>
        </p:spPr>
        <p:txBody>
          <a:bodyPr vert="horz" wrap="square" lIns="480000" tIns="0" rIns="0" bIns="0" anchor="ctr" anchorCtr="0">
            <a:noAutofit/>
          </a:bodyPr>
          <a:lstStyle/>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r>
              <a:rPr kumimoji="0" lang="en-US" altLang="zh-CN"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NHẬN</a:t>
            </a:r>
            <a:r>
              <a:rPr kumimoji="0" lang="en-US" altLang="zh-CN" sz="6000" b="1" i="0" u="none" strike="noStrike" kern="1200" cap="none" spc="0" normalizeH="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rPr>
              <a:t> XÉT</a:t>
            </a:r>
            <a:endParaRPr kumimoji="0" lang="zh-CN" altLang="en-US" sz="6000" b="1" i="0" u="none" strike="noStrike" kern="1200" cap="none" spc="0" normalizeH="0" baseline="0" noProof="1">
              <a:ln>
                <a:noFill/>
              </a:ln>
              <a:solidFill>
                <a:srgbClr val="1E5AA4"/>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00" y="5714774"/>
            <a:ext cx="1095375" cy="866775"/>
          </a:xfrm>
          <a:prstGeom prst="rect">
            <a:avLst/>
          </a:prstGeom>
        </p:spPr>
      </p:pic>
    </p:spTree>
    <p:extLst>
      <p:ext uri="{BB962C8B-B14F-4D97-AF65-F5344CB8AC3E}">
        <p14:creationId xmlns:p14="http://schemas.microsoft.com/office/powerpoint/2010/main" val="2544691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300" fill="hold">
                                          <p:stCondLst>
                                            <p:cond delay="0"/>
                                          </p:stCondLst>
                                        </p:cTn>
                                        <p:tgtEl>
                                          <p:spTgt spid="7"/>
                                        </p:tgtEl>
                                        <p:attrNameLst>
                                          <p:attrName>r</p:attrName>
                                        </p:attrNameLst>
                                      </p:cBhvr>
                                    </p:animRot>
                                    <p:animRot by="-240000">
                                      <p:cBhvr>
                                        <p:cTn id="16" dur="600" fill="hold">
                                          <p:stCondLst>
                                            <p:cond delay="600"/>
                                          </p:stCondLst>
                                        </p:cTn>
                                        <p:tgtEl>
                                          <p:spTgt spid="7"/>
                                        </p:tgtEl>
                                        <p:attrNameLst>
                                          <p:attrName>r</p:attrName>
                                        </p:attrNameLst>
                                      </p:cBhvr>
                                    </p:animRot>
                                    <p:animRot by="240000">
                                      <p:cBhvr>
                                        <p:cTn id="17" dur="600" fill="hold">
                                          <p:stCondLst>
                                            <p:cond delay="1200"/>
                                          </p:stCondLst>
                                        </p:cTn>
                                        <p:tgtEl>
                                          <p:spTgt spid="7"/>
                                        </p:tgtEl>
                                        <p:attrNameLst>
                                          <p:attrName>r</p:attrName>
                                        </p:attrNameLst>
                                      </p:cBhvr>
                                    </p:animRot>
                                    <p:animRot by="-240000">
                                      <p:cBhvr>
                                        <p:cTn id="18" dur="600" fill="hold">
                                          <p:stCondLst>
                                            <p:cond delay="1800"/>
                                          </p:stCondLst>
                                        </p:cTn>
                                        <p:tgtEl>
                                          <p:spTgt spid="7"/>
                                        </p:tgtEl>
                                        <p:attrNameLst>
                                          <p:attrName>r</p:attrName>
                                        </p:attrNameLst>
                                      </p:cBhvr>
                                    </p:animRot>
                                    <p:animRot by="120000">
                                      <p:cBhvr>
                                        <p:cTn id="19" dur="600" fill="hold">
                                          <p:stCondLst>
                                            <p:cond delay="2400"/>
                                          </p:stCondLst>
                                        </p:cTn>
                                        <p:tgtEl>
                                          <p:spTgt spid="7"/>
                                        </p:tgtEl>
                                        <p:attrNameLst>
                                          <p:attrName>r</p:attrName>
                                        </p:attrNameLst>
                                      </p:cBhvr>
                                    </p:animRot>
                                  </p:childTnLst>
                                </p:cTn>
                              </p:par>
                              <p:par>
                                <p:cTn id="20" presetID="2" presetClass="entr" presetSubtype="8" fill="hold" grpId="0" nodeType="withEffect">
                                  <p:stCondLst>
                                    <p:cond delay="2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1386357" y="1821533"/>
            <a:ext cx="3962573" cy="2590050"/>
          </a:xfrm>
          <a:prstGeom prst="rect">
            <a:avLst/>
          </a:prstGeom>
        </p:spPr>
        <p:txBody>
          <a:bodyPr vert="horz" wrap="square" lIns="480000" tIns="0" rIns="0" bIns="0" anchor="ctr" anchorCtr="0">
            <a:noAutofit/>
          </a:bodyPr>
          <a:lstStyle/>
          <a:p>
            <a:pPr lvl="0">
              <a:lnSpc>
                <a:spcPct val="150000"/>
              </a:lnSpc>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1, Đọc truyện  : RÙA VÀ THỎ</a:t>
            </a:r>
          </a:p>
        </p:txBody>
      </p:sp>
    </p:spTree>
    <p:extLst>
      <p:ext uri="{BB962C8B-B14F-4D97-AF65-F5344CB8AC3E}">
        <p14:creationId xmlns:p14="http://schemas.microsoft.com/office/powerpoint/2010/main" val="4164936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t="18726" b="16359"/>
          <a:stretch>
            <a:fillRect/>
          </a:stretch>
        </p:blipFill>
        <p:spPr bwMode="auto">
          <a:xfrm>
            <a:off x="383457" y="383458"/>
            <a:ext cx="11149781" cy="613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809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33829" y="6241142"/>
            <a:ext cx="2002972" cy="369332"/>
          </a:xfrm>
          <a:prstGeom prst="rect">
            <a:avLst/>
          </a:prstGeom>
          <a:noFill/>
        </p:spPr>
        <p:txBody>
          <a:bodyPr wrap="square" rtlCol="0">
            <a:spAutoFit/>
          </a:bodyPr>
          <a:lstStyle/>
          <a:p>
            <a:r>
              <a:rPr lang="en-US"/>
              <a:t>Thongminh.edu.vn</a:t>
            </a:r>
          </a:p>
        </p:txBody>
      </p:sp>
      <p:sp>
        <p:nvSpPr>
          <p:cNvPr id="16" name="Rectangle 15"/>
          <p:cNvSpPr/>
          <p:nvPr/>
        </p:nvSpPr>
        <p:spPr>
          <a:xfrm>
            <a:off x="333828" y="755825"/>
            <a:ext cx="11464881" cy="5693866"/>
          </a:xfrm>
          <a:prstGeom prst="rect">
            <a:avLst/>
          </a:prstGeom>
        </p:spPr>
        <p:txBody>
          <a:bodyPr wrap="square">
            <a:spAutoFit/>
          </a:bodyPr>
          <a:lstStyle/>
          <a:p>
            <a:r>
              <a:rPr lang="en-US" sz="2800" dirty="0" err="1"/>
              <a:t>Trời</a:t>
            </a:r>
            <a:r>
              <a:rPr lang="en-US" sz="2800" dirty="0"/>
              <a:t> </a:t>
            </a:r>
            <a:r>
              <a:rPr lang="en-US" sz="2800" dirty="0" err="1"/>
              <a:t>mùa</a:t>
            </a:r>
            <a:r>
              <a:rPr lang="en-US" sz="2800" dirty="0"/>
              <a:t> </a:t>
            </a:r>
            <a:r>
              <a:rPr lang="en-US" sz="2800" dirty="0" err="1"/>
              <a:t>thu</a:t>
            </a:r>
            <a:r>
              <a:rPr lang="en-US" sz="2800" dirty="0"/>
              <a:t> </a:t>
            </a:r>
            <a:r>
              <a:rPr lang="en-US" sz="2800" dirty="0" err="1"/>
              <a:t>mát</a:t>
            </a:r>
            <a:r>
              <a:rPr lang="en-US" sz="2800" dirty="0"/>
              <a:t> </a:t>
            </a:r>
            <a:r>
              <a:rPr lang="en-US" sz="2800" dirty="0" err="1"/>
              <a:t>mẻ</a:t>
            </a:r>
            <a:r>
              <a:rPr lang="en-US" sz="2800" dirty="0"/>
              <a:t>. </a:t>
            </a:r>
            <a:r>
              <a:rPr lang="en-US" sz="2800" dirty="0" err="1"/>
              <a:t>Trên</a:t>
            </a:r>
            <a:r>
              <a:rPr lang="en-US" sz="2800" dirty="0"/>
              <a:t> </a:t>
            </a:r>
            <a:r>
              <a:rPr lang="en-US" sz="2800" dirty="0" err="1"/>
              <a:t>bờ</a:t>
            </a:r>
            <a:r>
              <a:rPr lang="en-US" sz="2800" dirty="0"/>
              <a:t> </a:t>
            </a:r>
            <a:r>
              <a:rPr lang="en-US" sz="2800" dirty="0" err="1"/>
              <a:t>sông</a:t>
            </a:r>
            <a:r>
              <a:rPr lang="en-US" sz="2800" dirty="0"/>
              <a:t>, </a:t>
            </a:r>
            <a:r>
              <a:rPr lang="en-US" sz="2800" dirty="0" err="1"/>
              <a:t>một</a:t>
            </a:r>
            <a:r>
              <a:rPr lang="en-US" sz="2800" dirty="0"/>
              <a:t> con </a:t>
            </a:r>
            <a:r>
              <a:rPr lang="en-US" sz="2800" dirty="0" err="1"/>
              <a:t>rùa</a:t>
            </a:r>
            <a:r>
              <a:rPr lang="en-US" sz="2800" dirty="0"/>
              <a:t> </a:t>
            </a:r>
            <a:r>
              <a:rPr lang="en-US" sz="2800" dirty="0" err="1"/>
              <a:t>đang</a:t>
            </a:r>
            <a:r>
              <a:rPr lang="en-US" sz="2800" dirty="0"/>
              <a:t> </a:t>
            </a:r>
            <a:r>
              <a:rPr lang="en-US" sz="2800" dirty="0" err="1"/>
              <a:t>cố</a:t>
            </a:r>
            <a:r>
              <a:rPr lang="en-US" sz="2800" dirty="0"/>
              <a:t> </a:t>
            </a:r>
            <a:r>
              <a:rPr lang="en-US" sz="2800" dirty="0" err="1"/>
              <a:t>sức</a:t>
            </a:r>
            <a:r>
              <a:rPr lang="en-US" sz="2800" dirty="0"/>
              <a:t> </a:t>
            </a:r>
            <a:r>
              <a:rPr lang="en-US" sz="2800" dirty="0" err="1"/>
              <a:t>tập</a:t>
            </a:r>
            <a:r>
              <a:rPr lang="en-US" sz="2800" dirty="0"/>
              <a:t> </a:t>
            </a:r>
            <a:r>
              <a:rPr lang="en-US" sz="2800" dirty="0" err="1"/>
              <a:t>chạy</a:t>
            </a:r>
            <a:r>
              <a:rPr lang="en-US" sz="2800" dirty="0"/>
              <a:t>.</a:t>
            </a:r>
          </a:p>
          <a:p>
            <a:r>
              <a:rPr lang="en-US" sz="2800" dirty="0" err="1"/>
              <a:t>Một</a:t>
            </a:r>
            <a:r>
              <a:rPr lang="en-US" sz="2800" dirty="0"/>
              <a:t> con </a:t>
            </a:r>
            <a:r>
              <a:rPr lang="en-US" sz="2800" dirty="0" err="1"/>
              <a:t>thỏ</a:t>
            </a:r>
            <a:r>
              <a:rPr lang="en-US" sz="2800" dirty="0"/>
              <a:t> </a:t>
            </a:r>
            <a:r>
              <a:rPr lang="en-US" sz="2800" dirty="0" err="1"/>
              <a:t>thấy</a:t>
            </a:r>
            <a:r>
              <a:rPr lang="en-US" sz="2800" dirty="0"/>
              <a:t> </a:t>
            </a:r>
            <a:r>
              <a:rPr lang="en-US" sz="2800" dirty="0" err="1"/>
              <a:t>thế</a:t>
            </a:r>
            <a:r>
              <a:rPr lang="en-US" sz="2800" dirty="0"/>
              <a:t> </a:t>
            </a:r>
            <a:r>
              <a:rPr lang="en-US" sz="2800" dirty="0" err="1"/>
              <a:t>liền</a:t>
            </a:r>
            <a:r>
              <a:rPr lang="en-US" sz="2800" dirty="0"/>
              <a:t> </a:t>
            </a:r>
            <a:r>
              <a:rPr lang="en-US" sz="2800" dirty="0" err="1"/>
              <a:t>mỉa</a:t>
            </a:r>
            <a:r>
              <a:rPr lang="en-US" sz="2800" dirty="0"/>
              <a:t> </a:t>
            </a:r>
            <a:r>
              <a:rPr lang="en-US" sz="2800" dirty="0" err="1"/>
              <a:t>mai</a:t>
            </a:r>
            <a:r>
              <a:rPr lang="en-US" sz="2800" dirty="0"/>
              <a:t>:</a:t>
            </a:r>
          </a:p>
          <a:p>
            <a:r>
              <a:rPr lang="en-US" sz="2800" dirty="0"/>
              <a:t>- </a:t>
            </a:r>
            <a:r>
              <a:rPr lang="en-US" sz="2800" dirty="0" err="1"/>
              <a:t>Đã</a:t>
            </a:r>
            <a:r>
              <a:rPr lang="en-US" sz="2800" dirty="0"/>
              <a:t> </a:t>
            </a:r>
            <a:r>
              <a:rPr lang="en-US" sz="2800" dirty="0" err="1"/>
              <a:t>gọi</a:t>
            </a:r>
            <a:r>
              <a:rPr lang="en-US" sz="2800" dirty="0"/>
              <a:t> </a:t>
            </a:r>
            <a:r>
              <a:rPr lang="en-US" sz="2800" dirty="0" err="1"/>
              <a:t>là</a:t>
            </a:r>
            <a:r>
              <a:rPr lang="en-US" sz="2800" dirty="0"/>
              <a:t> </a:t>
            </a:r>
            <a:r>
              <a:rPr lang="en-US" sz="2800" dirty="0" err="1"/>
              <a:t>chậm</a:t>
            </a:r>
            <a:r>
              <a:rPr lang="en-US" sz="2800" dirty="0"/>
              <a:t> </a:t>
            </a:r>
            <a:r>
              <a:rPr lang="en-US" sz="2800" dirty="0" err="1"/>
              <a:t>như</a:t>
            </a:r>
            <a:r>
              <a:rPr lang="en-US" sz="2800" dirty="0"/>
              <a:t> </a:t>
            </a:r>
            <a:r>
              <a:rPr lang="en-US" sz="2800" dirty="0" err="1"/>
              <a:t>rùa</a:t>
            </a:r>
            <a:r>
              <a:rPr lang="en-US" sz="2800" dirty="0"/>
              <a:t> </a:t>
            </a:r>
            <a:r>
              <a:rPr lang="en-US" sz="2800" dirty="0" err="1"/>
              <a:t>mà</a:t>
            </a:r>
            <a:r>
              <a:rPr lang="en-US" sz="2800" dirty="0"/>
              <a:t> </a:t>
            </a:r>
            <a:r>
              <a:rPr lang="en-US" sz="2800" dirty="0" err="1"/>
              <a:t>cũng</a:t>
            </a:r>
            <a:r>
              <a:rPr lang="en-US" sz="2800" dirty="0"/>
              <a:t> </a:t>
            </a:r>
            <a:r>
              <a:rPr lang="en-US" sz="2800" dirty="0" err="1"/>
              <a:t>đòi</a:t>
            </a:r>
            <a:r>
              <a:rPr lang="en-US" sz="2800" dirty="0"/>
              <a:t> </a:t>
            </a:r>
            <a:r>
              <a:rPr lang="en-US" sz="2800" dirty="0" err="1"/>
              <a:t>tập</a:t>
            </a:r>
            <a:r>
              <a:rPr lang="en-US" sz="2800" dirty="0"/>
              <a:t> </a:t>
            </a:r>
            <a:r>
              <a:rPr lang="en-US" sz="2800" dirty="0" err="1"/>
              <a:t>chạy</a:t>
            </a:r>
            <a:r>
              <a:rPr lang="en-US" sz="2800" dirty="0"/>
              <a:t>.</a:t>
            </a:r>
          </a:p>
          <a:p>
            <a:r>
              <a:rPr lang="en-US" sz="2800" dirty="0" err="1"/>
              <a:t>Rùa</a:t>
            </a:r>
            <a:r>
              <a:rPr lang="en-US" sz="2800" dirty="0"/>
              <a:t> </a:t>
            </a:r>
            <a:r>
              <a:rPr lang="en-US" sz="2800" dirty="0" err="1"/>
              <a:t>đáp</a:t>
            </a:r>
            <a:r>
              <a:rPr lang="en-US" sz="2800" dirty="0"/>
              <a:t>:</a:t>
            </a:r>
          </a:p>
          <a:p>
            <a:pPr>
              <a:buFontTx/>
              <a:buChar char="-"/>
            </a:pPr>
            <a:r>
              <a:rPr lang="en-US" sz="2800" dirty="0" err="1"/>
              <a:t>Anh</a:t>
            </a:r>
            <a:r>
              <a:rPr lang="en-US" sz="2800" dirty="0"/>
              <a:t> </a:t>
            </a:r>
            <a:r>
              <a:rPr lang="en-US" sz="2800" dirty="0" err="1"/>
              <a:t>đừng</a:t>
            </a:r>
            <a:r>
              <a:rPr lang="en-US" sz="2800" dirty="0"/>
              <a:t> </a:t>
            </a:r>
            <a:r>
              <a:rPr lang="en-US" sz="2800" dirty="0" err="1"/>
              <a:t>giễu</a:t>
            </a:r>
            <a:r>
              <a:rPr lang="en-US" sz="2800" dirty="0"/>
              <a:t> </a:t>
            </a:r>
            <a:r>
              <a:rPr lang="en-US" sz="2800" dirty="0" err="1"/>
              <a:t>tôi</a:t>
            </a:r>
            <a:r>
              <a:rPr lang="en-US" sz="2800" dirty="0"/>
              <a:t>! </a:t>
            </a:r>
            <a:r>
              <a:rPr lang="en-US" sz="2800" dirty="0" err="1"/>
              <a:t>Anh</a:t>
            </a:r>
            <a:r>
              <a:rPr lang="en-US" sz="2800" dirty="0"/>
              <a:t> </a:t>
            </a:r>
            <a:r>
              <a:rPr lang="en-US" sz="2800" dirty="0" err="1"/>
              <a:t>với</a:t>
            </a:r>
            <a:r>
              <a:rPr lang="en-US" sz="2800" dirty="0"/>
              <a:t> </a:t>
            </a:r>
            <a:r>
              <a:rPr lang="en-US" sz="2800" dirty="0" err="1"/>
              <a:t>tôi</a:t>
            </a:r>
            <a:r>
              <a:rPr lang="en-US" sz="2800" dirty="0"/>
              <a:t> </a:t>
            </a:r>
            <a:r>
              <a:rPr lang="en-US" sz="2800" dirty="0" err="1"/>
              <a:t>thử</a:t>
            </a:r>
            <a:r>
              <a:rPr lang="en-US" sz="2800" dirty="0"/>
              <a:t> </a:t>
            </a:r>
            <a:r>
              <a:rPr lang="en-US" sz="2800" dirty="0" err="1"/>
              <a:t>chạy</a:t>
            </a:r>
            <a:r>
              <a:rPr lang="en-US" sz="2800" dirty="0"/>
              <a:t> </a:t>
            </a:r>
            <a:r>
              <a:rPr lang="en-US" sz="2800" dirty="0" err="1"/>
              <a:t>thi</a:t>
            </a:r>
            <a:r>
              <a:rPr lang="en-US" sz="2800" dirty="0"/>
              <a:t> </a:t>
            </a:r>
            <a:r>
              <a:rPr lang="en-US" sz="2800" dirty="0" err="1"/>
              <a:t>coi</a:t>
            </a:r>
            <a:r>
              <a:rPr lang="en-US" sz="2800" dirty="0"/>
              <a:t> </a:t>
            </a:r>
            <a:r>
              <a:rPr lang="en-US" sz="2800" dirty="0" err="1"/>
              <a:t>ai</a:t>
            </a:r>
            <a:r>
              <a:rPr lang="en-US" sz="2800" dirty="0"/>
              <a:t> </a:t>
            </a:r>
            <a:r>
              <a:rPr lang="en-US" sz="2800" dirty="0" err="1"/>
              <a:t>hơn</a:t>
            </a:r>
            <a:r>
              <a:rPr lang="en-US" sz="2800" dirty="0"/>
              <a:t>!</a:t>
            </a:r>
          </a:p>
          <a:p>
            <a:r>
              <a:rPr lang="en-US" sz="2800" dirty="0" err="1"/>
              <a:t>Thỏ</a:t>
            </a:r>
            <a:r>
              <a:rPr lang="en-US" sz="2800" dirty="0"/>
              <a:t> </a:t>
            </a:r>
            <a:r>
              <a:rPr lang="en-US" sz="2800" dirty="0" err="1"/>
              <a:t>ngạc</a:t>
            </a:r>
            <a:r>
              <a:rPr lang="en-US" sz="2800" dirty="0"/>
              <a:t> </a:t>
            </a:r>
            <a:r>
              <a:rPr lang="en-US" sz="2800" dirty="0" err="1"/>
              <a:t>nhiên</a:t>
            </a:r>
            <a:r>
              <a:rPr lang="en-US" sz="2800" dirty="0"/>
              <a:t>:</a:t>
            </a:r>
          </a:p>
          <a:p>
            <a:pPr>
              <a:buFontTx/>
              <a:buChar char="-"/>
            </a:pPr>
            <a:r>
              <a:rPr lang="en-US" sz="2800" dirty="0" err="1"/>
              <a:t>Rùa</a:t>
            </a:r>
            <a:r>
              <a:rPr lang="en-US" sz="2800" dirty="0"/>
              <a:t> </a:t>
            </a:r>
            <a:r>
              <a:rPr lang="en-US" sz="2800" dirty="0" err="1"/>
              <a:t>mà</a:t>
            </a:r>
            <a:r>
              <a:rPr lang="en-US" sz="2800" dirty="0"/>
              <a:t> </a:t>
            </a:r>
            <a:r>
              <a:rPr lang="en-US" sz="2800" dirty="0" err="1"/>
              <a:t>dám</a:t>
            </a:r>
            <a:r>
              <a:rPr lang="en-US" sz="2800" dirty="0"/>
              <a:t> </a:t>
            </a:r>
            <a:r>
              <a:rPr lang="en-US" sz="2800" dirty="0" err="1"/>
              <a:t>chạy</a:t>
            </a:r>
            <a:r>
              <a:rPr lang="en-US" sz="2800" dirty="0"/>
              <a:t> </a:t>
            </a:r>
            <a:r>
              <a:rPr lang="en-US" sz="2800" dirty="0" err="1"/>
              <a:t>thi</a:t>
            </a:r>
            <a:r>
              <a:rPr lang="en-US" sz="2800" dirty="0"/>
              <a:t> </a:t>
            </a:r>
            <a:r>
              <a:rPr lang="en-US" sz="2800" dirty="0" err="1"/>
              <a:t>với</a:t>
            </a:r>
            <a:r>
              <a:rPr lang="en-US" sz="2800" dirty="0"/>
              <a:t> </a:t>
            </a:r>
            <a:r>
              <a:rPr lang="en-US" sz="2800" dirty="0" err="1"/>
              <a:t>thỏ</a:t>
            </a:r>
            <a:r>
              <a:rPr lang="en-US" sz="2800" dirty="0"/>
              <a:t> </a:t>
            </a:r>
            <a:r>
              <a:rPr lang="en-US" sz="2800" dirty="0" err="1"/>
              <a:t>sao</a:t>
            </a:r>
            <a:r>
              <a:rPr lang="en-US" sz="2800" dirty="0"/>
              <a:t>? Ta </a:t>
            </a:r>
            <a:r>
              <a:rPr lang="en-US" sz="2800" dirty="0" err="1"/>
              <a:t>chấp</a:t>
            </a:r>
            <a:r>
              <a:rPr lang="en-US" sz="2800" dirty="0"/>
              <a:t> </a:t>
            </a:r>
            <a:r>
              <a:rPr lang="en-US" sz="2800" dirty="0" err="1"/>
              <a:t>chú</a:t>
            </a:r>
            <a:r>
              <a:rPr lang="en-US" sz="2800" dirty="0"/>
              <a:t> </a:t>
            </a:r>
            <a:r>
              <a:rPr lang="en-US" sz="2800" dirty="0" err="1"/>
              <a:t>em</a:t>
            </a:r>
            <a:r>
              <a:rPr lang="en-US" sz="2800" dirty="0"/>
              <a:t> </a:t>
            </a:r>
            <a:r>
              <a:rPr lang="en-US" sz="2800" dirty="0" err="1"/>
              <a:t>một</a:t>
            </a:r>
            <a:r>
              <a:rPr lang="en-US" sz="2800" dirty="0"/>
              <a:t> </a:t>
            </a:r>
            <a:r>
              <a:rPr lang="en-US" sz="2800" dirty="0" err="1"/>
              <a:t>nửa</a:t>
            </a:r>
            <a:r>
              <a:rPr lang="en-US" sz="2800" dirty="0"/>
              <a:t> </a:t>
            </a:r>
            <a:r>
              <a:rPr lang="en-US" sz="2800" dirty="0" err="1"/>
              <a:t>đường</a:t>
            </a:r>
            <a:r>
              <a:rPr lang="en-US" sz="2800" dirty="0"/>
              <a:t> </a:t>
            </a:r>
            <a:r>
              <a:rPr lang="en-US" sz="2800" dirty="0" err="1"/>
              <a:t>đó</a:t>
            </a:r>
            <a:r>
              <a:rPr lang="en-US" sz="2800" dirty="0"/>
              <a:t>!</a:t>
            </a:r>
          </a:p>
          <a:p>
            <a:r>
              <a:rPr lang="en-US" sz="2800" dirty="0" err="1"/>
              <a:t>Rùa</a:t>
            </a:r>
            <a:r>
              <a:rPr lang="en-US" sz="2800" dirty="0"/>
              <a:t> </a:t>
            </a:r>
            <a:r>
              <a:rPr lang="en-US" sz="2800" dirty="0" err="1"/>
              <a:t>không</a:t>
            </a:r>
            <a:r>
              <a:rPr lang="en-US" sz="2800" dirty="0"/>
              <a:t> </a:t>
            </a:r>
            <a:r>
              <a:rPr lang="en-US" sz="2800" dirty="0" err="1"/>
              <a:t>nói</a:t>
            </a:r>
            <a:r>
              <a:rPr lang="en-US" sz="2800" dirty="0"/>
              <a:t> </a:t>
            </a:r>
            <a:r>
              <a:rPr lang="en-US" sz="2800" dirty="0" err="1"/>
              <a:t>gì</a:t>
            </a:r>
            <a:r>
              <a:rPr lang="en-US" sz="2800" dirty="0"/>
              <a:t>. </a:t>
            </a:r>
            <a:r>
              <a:rPr lang="en-US" sz="2800" dirty="0" err="1"/>
              <a:t>Biết</a:t>
            </a:r>
            <a:r>
              <a:rPr lang="en-US" sz="2800" dirty="0"/>
              <a:t> </a:t>
            </a:r>
            <a:r>
              <a:rPr lang="en-US" sz="2800" dirty="0" err="1"/>
              <a:t>mình</a:t>
            </a:r>
            <a:r>
              <a:rPr lang="en-US" sz="2800" dirty="0"/>
              <a:t> </a:t>
            </a:r>
            <a:r>
              <a:rPr lang="en-US" sz="2800" dirty="0" err="1"/>
              <a:t>chậm</a:t>
            </a:r>
            <a:r>
              <a:rPr lang="en-US" sz="2800" dirty="0"/>
              <a:t> </a:t>
            </a:r>
            <a:r>
              <a:rPr lang="en-US" sz="2800" dirty="0" err="1"/>
              <a:t>chạp</a:t>
            </a:r>
            <a:r>
              <a:rPr lang="en-US" sz="2800" dirty="0"/>
              <a:t>, </a:t>
            </a:r>
            <a:r>
              <a:rPr lang="en-US" sz="2800" dirty="0" err="1"/>
              <a:t>nó</a:t>
            </a:r>
            <a:r>
              <a:rPr lang="en-US" sz="2800" dirty="0"/>
              <a:t> </a:t>
            </a:r>
            <a:r>
              <a:rPr lang="en-US" sz="2800" dirty="0" err="1"/>
              <a:t>dốc</a:t>
            </a:r>
            <a:r>
              <a:rPr lang="en-US" sz="2800" dirty="0"/>
              <a:t> </a:t>
            </a:r>
            <a:r>
              <a:rPr lang="en-US" sz="2800" dirty="0" err="1"/>
              <a:t>sức</a:t>
            </a:r>
            <a:r>
              <a:rPr lang="en-US" sz="2800" dirty="0"/>
              <a:t> </a:t>
            </a:r>
            <a:r>
              <a:rPr lang="en-US" sz="2800" dirty="0" err="1"/>
              <a:t>chạy</a:t>
            </a:r>
            <a:r>
              <a:rPr lang="en-US" sz="2800" dirty="0"/>
              <a:t> </a:t>
            </a:r>
            <a:r>
              <a:rPr lang="en-US" sz="2800" dirty="0" err="1"/>
              <a:t>thật</a:t>
            </a:r>
            <a:r>
              <a:rPr lang="en-US" sz="2800" dirty="0"/>
              <a:t> </a:t>
            </a:r>
            <a:r>
              <a:rPr lang="en-US" sz="2800" dirty="0" err="1"/>
              <a:t>nhanh</a:t>
            </a:r>
            <a:r>
              <a:rPr lang="en-US" sz="2800" dirty="0"/>
              <a:t>.</a:t>
            </a:r>
          </a:p>
          <a:p>
            <a:r>
              <a:rPr lang="en-US" sz="2800" dirty="0" err="1"/>
              <a:t>Thỏ</a:t>
            </a:r>
            <a:r>
              <a:rPr lang="en-US" sz="2800" dirty="0"/>
              <a:t> </a:t>
            </a:r>
            <a:r>
              <a:rPr lang="en-US" sz="2800" dirty="0" err="1"/>
              <a:t>nhìn</a:t>
            </a:r>
            <a:r>
              <a:rPr lang="en-US" sz="2800" dirty="0"/>
              <a:t> </a:t>
            </a:r>
            <a:r>
              <a:rPr lang="en-US" sz="2800" dirty="0" err="1"/>
              <a:t>theo</a:t>
            </a:r>
            <a:r>
              <a:rPr lang="en-US" sz="2800" dirty="0"/>
              <a:t>, </a:t>
            </a:r>
            <a:r>
              <a:rPr lang="en-US" sz="2800" dirty="0" err="1"/>
              <a:t>mỉm</a:t>
            </a:r>
            <a:r>
              <a:rPr lang="en-US" sz="2800" dirty="0"/>
              <a:t> </a:t>
            </a:r>
            <a:r>
              <a:rPr lang="en-US" sz="2800" dirty="0" err="1"/>
              <a:t>cười</a:t>
            </a:r>
            <a:r>
              <a:rPr lang="en-US" sz="2800" dirty="0"/>
              <a:t>. </a:t>
            </a:r>
            <a:r>
              <a:rPr lang="en-US" sz="2800" dirty="0" err="1"/>
              <a:t>Nó</a:t>
            </a:r>
            <a:r>
              <a:rPr lang="en-US" sz="2800" dirty="0"/>
              <a:t> </a:t>
            </a:r>
            <a:r>
              <a:rPr lang="en-US" sz="2800" dirty="0" err="1"/>
              <a:t>nghĩ</a:t>
            </a:r>
            <a:r>
              <a:rPr lang="en-US" sz="2800" dirty="0"/>
              <a:t>: “</a:t>
            </a:r>
            <a:r>
              <a:rPr lang="en-US" sz="2800" dirty="0" err="1"/>
              <a:t>Chả</a:t>
            </a:r>
            <a:r>
              <a:rPr lang="en-US" sz="2800" dirty="0"/>
              <a:t> </a:t>
            </a:r>
            <a:r>
              <a:rPr lang="en-US" sz="2800" dirty="0" err="1"/>
              <a:t>việc</a:t>
            </a:r>
            <a:r>
              <a:rPr lang="en-US" sz="2800" dirty="0"/>
              <a:t> </a:t>
            </a:r>
            <a:r>
              <a:rPr lang="en-US" sz="2800" dirty="0" err="1"/>
              <a:t>gì</a:t>
            </a:r>
            <a:r>
              <a:rPr lang="en-US" sz="2800" dirty="0"/>
              <a:t> </a:t>
            </a:r>
            <a:r>
              <a:rPr lang="en-US" sz="2800" dirty="0" err="1"/>
              <a:t>mà</a:t>
            </a:r>
            <a:r>
              <a:rPr lang="en-US" sz="2800" dirty="0"/>
              <a:t> </a:t>
            </a:r>
            <a:r>
              <a:rPr lang="en-US" sz="2800" dirty="0" err="1"/>
              <a:t>vội</a:t>
            </a:r>
            <a:r>
              <a:rPr lang="en-US" sz="2800" dirty="0"/>
              <a:t>, </a:t>
            </a:r>
            <a:r>
              <a:rPr lang="en-US" sz="2800" dirty="0" err="1"/>
              <a:t>rùa</a:t>
            </a:r>
            <a:r>
              <a:rPr lang="en-US" sz="2800" dirty="0"/>
              <a:t> </a:t>
            </a:r>
            <a:r>
              <a:rPr lang="en-US" sz="2800" dirty="0" err="1"/>
              <a:t>gần</a:t>
            </a:r>
            <a:r>
              <a:rPr lang="en-US" sz="2800" dirty="0"/>
              <a:t> </a:t>
            </a:r>
            <a:r>
              <a:rPr lang="en-US" sz="2800" dirty="0" err="1"/>
              <a:t>tới</a:t>
            </a:r>
            <a:r>
              <a:rPr lang="en-US" sz="2800" dirty="0"/>
              <a:t> </a:t>
            </a:r>
            <a:r>
              <a:rPr lang="en-US" sz="2800" dirty="0" err="1"/>
              <a:t>đích</a:t>
            </a:r>
            <a:r>
              <a:rPr lang="en-US" sz="2800" dirty="0"/>
              <a:t>, </a:t>
            </a:r>
            <a:r>
              <a:rPr lang="en-US" sz="2800" dirty="0" err="1"/>
              <a:t>mình</a:t>
            </a:r>
            <a:r>
              <a:rPr lang="en-US" sz="2800" dirty="0"/>
              <a:t> </a:t>
            </a:r>
            <a:r>
              <a:rPr lang="en-US" sz="2800" dirty="0" err="1"/>
              <a:t>phóng</a:t>
            </a:r>
            <a:r>
              <a:rPr lang="en-US" sz="2800" dirty="0"/>
              <a:t> </a:t>
            </a:r>
            <a:r>
              <a:rPr lang="en-US" sz="2800" dirty="0" err="1"/>
              <a:t>cũng</a:t>
            </a:r>
            <a:r>
              <a:rPr lang="en-US" sz="2800" dirty="0"/>
              <a:t> </a:t>
            </a:r>
            <a:r>
              <a:rPr lang="en-US" sz="2800" dirty="0" err="1"/>
              <a:t>thừa</a:t>
            </a:r>
            <a:r>
              <a:rPr lang="en-US" sz="2800" dirty="0"/>
              <a:t> </a:t>
            </a:r>
            <a:r>
              <a:rPr lang="en-US" sz="2800" dirty="0" err="1"/>
              <a:t>sức</a:t>
            </a:r>
            <a:r>
              <a:rPr lang="en-US" sz="2800" dirty="0"/>
              <a:t> </a:t>
            </a:r>
            <a:r>
              <a:rPr lang="en-US" sz="2800" dirty="0" err="1"/>
              <a:t>thắng</a:t>
            </a:r>
            <a:r>
              <a:rPr lang="en-US" sz="2800" dirty="0"/>
              <a:t> </a:t>
            </a:r>
            <a:r>
              <a:rPr lang="en-US" sz="2800" dirty="0" err="1"/>
              <a:t>cuộc</a:t>
            </a:r>
            <a:r>
              <a:rPr lang="en-US" sz="2800" dirty="0"/>
              <a:t>.” </a:t>
            </a:r>
            <a:r>
              <a:rPr lang="en-US" sz="2800" dirty="0" err="1"/>
              <a:t>Vì</a:t>
            </a:r>
            <a:r>
              <a:rPr lang="en-US" sz="2800" dirty="0"/>
              <a:t> </a:t>
            </a:r>
            <a:r>
              <a:rPr lang="en-US" sz="2800" dirty="0" err="1"/>
              <a:t>vậy</a:t>
            </a:r>
            <a:r>
              <a:rPr lang="en-US" sz="2800" dirty="0"/>
              <a:t>, </a:t>
            </a:r>
            <a:r>
              <a:rPr lang="en-US" sz="2800" dirty="0" err="1"/>
              <a:t>nó</a:t>
            </a:r>
            <a:r>
              <a:rPr lang="en-US" sz="2800" dirty="0"/>
              <a:t> </a:t>
            </a:r>
            <a:r>
              <a:rPr lang="en-US" sz="2800" dirty="0" err="1"/>
              <a:t>cứ</a:t>
            </a:r>
            <a:r>
              <a:rPr lang="en-US" sz="2800" dirty="0"/>
              <a:t> </a:t>
            </a:r>
            <a:r>
              <a:rPr lang="en-US" sz="2800" dirty="0" err="1"/>
              <a:t>nhởn</a:t>
            </a:r>
            <a:r>
              <a:rPr lang="en-US" sz="2800" dirty="0"/>
              <a:t> </a:t>
            </a:r>
            <a:r>
              <a:rPr lang="en-US" sz="2800" dirty="0" err="1"/>
              <a:t>nhơ</a:t>
            </a:r>
            <a:r>
              <a:rPr lang="en-US" sz="2800" dirty="0"/>
              <a:t> </a:t>
            </a:r>
            <a:r>
              <a:rPr lang="en-US" sz="2800" dirty="0" err="1"/>
              <a:t>nhìn</a:t>
            </a:r>
            <a:r>
              <a:rPr lang="en-US" sz="2800" dirty="0"/>
              <a:t> </a:t>
            </a:r>
            <a:r>
              <a:rPr lang="en-US" sz="2800" dirty="0" err="1"/>
              <a:t>trời</a:t>
            </a:r>
            <a:r>
              <a:rPr lang="en-US" sz="2800" dirty="0"/>
              <a:t>, </a:t>
            </a:r>
            <a:r>
              <a:rPr lang="en-US" sz="2800" dirty="0" err="1"/>
              <a:t>mây</a:t>
            </a:r>
            <a:r>
              <a:rPr lang="en-US" sz="2800" dirty="0"/>
              <a:t>, </a:t>
            </a:r>
            <a:r>
              <a:rPr lang="en-US" sz="2800" dirty="0" err="1"/>
              <a:t>cây</a:t>
            </a:r>
            <a:r>
              <a:rPr lang="en-US" sz="2800" dirty="0"/>
              <a:t> </a:t>
            </a:r>
            <a:r>
              <a:rPr lang="en-US" sz="2800" dirty="0" err="1"/>
              <a:t>cỏ</a:t>
            </a:r>
            <a:r>
              <a:rPr lang="en-US" sz="2800" dirty="0"/>
              <a:t>.  </a:t>
            </a:r>
          </a:p>
          <a:p>
            <a:r>
              <a:rPr lang="en-US" sz="2800" dirty="0" err="1"/>
              <a:t>Lúc</a:t>
            </a:r>
            <a:r>
              <a:rPr lang="en-US" sz="2800" dirty="0"/>
              <a:t> </a:t>
            </a:r>
            <a:r>
              <a:rPr lang="en-US" sz="2800" dirty="0" err="1"/>
              <a:t>sực</a:t>
            </a:r>
            <a:r>
              <a:rPr lang="en-US" sz="2800" dirty="0"/>
              <a:t> </a:t>
            </a:r>
            <a:r>
              <a:rPr lang="en-US" sz="2800" dirty="0" err="1"/>
              <a:t>nhớ</a:t>
            </a:r>
            <a:r>
              <a:rPr lang="en-US" sz="2800" dirty="0"/>
              <a:t> </a:t>
            </a:r>
            <a:r>
              <a:rPr lang="en-US" sz="2800" dirty="0" err="1"/>
              <a:t>đến</a:t>
            </a:r>
            <a:r>
              <a:rPr lang="en-US" sz="2800" dirty="0"/>
              <a:t> </a:t>
            </a:r>
            <a:r>
              <a:rPr lang="en-US" sz="2800" dirty="0" err="1"/>
              <a:t>cuộc</a:t>
            </a:r>
            <a:r>
              <a:rPr lang="en-US" sz="2800" dirty="0"/>
              <a:t> </a:t>
            </a:r>
            <a:r>
              <a:rPr lang="en-US" sz="2800" dirty="0" err="1"/>
              <a:t>thi</a:t>
            </a:r>
            <a:r>
              <a:rPr lang="en-US" sz="2800" dirty="0"/>
              <a:t>, </a:t>
            </a:r>
            <a:r>
              <a:rPr lang="en-US" sz="2800" dirty="0" err="1"/>
              <a:t>ngẩng</a:t>
            </a:r>
            <a:r>
              <a:rPr lang="en-US" sz="2800" dirty="0"/>
              <a:t> </a:t>
            </a:r>
            <a:r>
              <a:rPr lang="en-US" sz="2800" dirty="0" err="1"/>
              <a:t>đầu</a:t>
            </a:r>
            <a:r>
              <a:rPr lang="en-US" sz="2800" dirty="0"/>
              <a:t> </a:t>
            </a:r>
            <a:r>
              <a:rPr lang="en-US" sz="2800" dirty="0" err="1"/>
              <a:t>lên</a:t>
            </a:r>
            <a:r>
              <a:rPr lang="en-US" sz="2800" dirty="0"/>
              <a:t>, </a:t>
            </a:r>
            <a:r>
              <a:rPr lang="en-US" sz="2800" dirty="0" err="1"/>
              <a:t>nó</a:t>
            </a:r>
            <a:r>
              <a:rPr lang="en-US" sz="2800" dirty="0"/>
              <a:t> </a:t>
            </a:r>
            <a:r>
              <a:rPr lang="en-US" sz="2800" dirty="0" err="1"/>
              <a:t>thấy</a:t>
            </a:r>
            <a:r>
              <a:rPr lang="en-US" sz="2800" dirty="0"/>
              <a:t> </a:t>
            </a:r>
            <a:r>
              <a:rPr lang="en-US" sz="2800" dirty="0" err="1"/>
              <a:t>rùa</a:t>
            </a:r>
            <a:r>
              <a:rPr lang="en-US" sz="2800" dirty="0"/>
              <a:t> </a:t>
            </a:r>
            <a:r>
              <a:rPr lang="en-US" sz="2800" dirty="0" err="1"/>
              <a:t>đã</a:t>
            </a:r>
            <a:r>
              <a:rPr lang="en-US" sz="2800" dirty="0"/>
              <a:t> </a:t>
            </a:r>
            <a:r>
              <a:rPr lang="en-US" sz="2800" dirty="0" err="1"/>
              <a:t>gần</a:t>
            </a:r>
            <a:r>
              <a:rPr lang="en-US" sz="2800" dirty="0"/>
              <a:t> </a:t>
            </a:r>
            <a:r>
              <a:rPr lang="en-US" sz="2800" dirty="0" err="1"/>
              <a:t>tới</a:t>
            </a:r>
            <a:r>
              <a:rPr lang="en-US" sz="2800" dirty="0"/>
              <a:t> </a:t>
            </a:r>
            <a:r>
              <a:rPr lang="en-US" sz="2800" dirty="0" err="1"/>
              <a:t>đích</a:t>
            </a:r>
            <a:r>
              <a:rPr lang="en-US" sz="2800" dirty="0"/>
              <a:t>, </a:t>
            </a:r>
            <a:r>
              <a:rPr lang="en-US" sz="2800" dirty="0" err="1"/>
              <a:t>bèn</a:t>
            </a:r>
            <a:r>
              <a:rPr lang="en-US" sz="2800" dirty="0"/>
              <a:t> </a:t>
            </a:r>
            <a:r>
              <a:rPr lang="en-US" sz="2800" dirty="0" err="1"/>
              <a:t>vắt</a:t>
            </a:r>
            <a:r>
              <a:rPr lang="en-US" sz="2800" dirty="0"/>
              <a:t> </a:t>
            </a:r>
            <a:r>
              <a:rPr lang="en-US" sz="2800" dirty="0" err="1"/>
              <a:t>chân</a:t>
            </a:r>
            <a:r>
              <a:rPr lang="en-US" sz="2800" dirty="0"/>
              <a:t> </a:t>
            </a:r>
            <a:r>
              <a:rPr lang="en-US" sz="2800" dirty="0" err="1"/>
              <a:t>lên</a:t>
            </a:r>
            <a:r>
              <a:rPr lang="en-US" sz="2800" dirty="0"/>
              <a:t> </a:t>
            </a:r>
            <a:r>
              <a:rPr lang="en-US" sz="2800" dirty="0" err="1"/>
              <a:t>cổ</a:t>
            </a:r>
            <a:r>
              <a:rPr lang="en-US" sz="2800" dirty="0"/>
              <a:t> </a:t>
            </a:r>
            <a:r>
              <a:rPr lang="en-US" sz="2800" dirty="0" err="1"/>
              <a:t>mà</a:t>
            </a:r>
            <a:r>
              <a:rPr lang="en-US" sz="2800" dirty="0"/>
              <a:t> </a:t>
            </a:r>
            <a:r>
              <a:rPr lang="en-US" sz="2800" dirty="0" err="1"/>
              <a:t>chạy</a:t>
            </a:r>
            <a:r>
              <a:rPr lang="en-US" sz="2800" dirty="0"/>
              <a:t>. </a:t>
            </a:r>
            <a:r>
              <a:rPr lang="en-US" sz="2800" dirty="0" err="1"/>
              <a:t>Nhưng</a:t>
            </a:r>
            <a:r>
              <a:rPr lang="en-US" sz="2800" dirty="0"/>
              <a:t> </a:t>
            </a:r>
            <a:r>
              <a:rPr lang="en-US" sz="2800" dirty="0" err="1"/>
              <a:t>muộn</a:t>
            </a:r>
            <a:r>
              <a:rPr lang="en-US" sz="2800" dirty="0"/>
              <a:t> </a:t>
            </a:r>
            <a:r>
              <a:rPr lang="en-US" sz="2800" dirty="0" err="1"/>
              <a:t>mất</a:t>
            </a:r>
            <a:r>
              <a:rPr lang="en-US" sz="2800" dirty="0"/>
              <a:t> </a:t>
            </a:r>
            <a:r>
              <a:rPr lang="en-US" sz="2800" dirty="0" err="1"/>
              <a:t>rồi</a:t>
            </a:r>
            <a:r>
              <a:rPr lang="en-US" sz="2800" dirty="0"/>
              <a:t>. </a:t>
            </a:r>
            <a:r>
              <a:rPr lang="en-US" sz="2800" dirty="0" err="1"/>
              <a:t>Rùa</a:t>
            </a:r>
            <a:r>
              <a:rPr lang="en-US" sz="2800" dirty="0"/>
              <a:t> </a:t>
            </a:r>
            <a:r>
              <a:rPr lang="en-US" sz="2800" dirty="0" err="1"/>
              <a:t>đã</a:t>
            </a:r>
            <a:r>
              <a:rPr lang="en-US" sz="2800" dirty="0"/>
              <a:t> </a:t>
            </a:r>
            <a:r>
              <a:rPr lang="en-US" sz="2800" dirty="0" err="1"/>
              <a:t>tới</a:t>
            </a:r>
            <a:r>
              <a:rPr lang="en-US" sz="2800" dirty="0"/>
              <a:t> </a:t>
            </a:r>
            <a:r>
              <a:rPr lang="en-US" sz="2800" dirty="0" err="1"/>
              <a:t>đích</a:t>
            </a:r>
            <a:r>
              <a:rPr lang="en-US" sz="2800" dirty="0"/>
              <a:t> </a:t>
            </a:r>
            <a:r>
              <a:rPr lang="en-US" sz="2800" dirty="0" err="1"/>
              <a:t>trước</a:t>
            </a:r>
            <a:r>
              <a:rPr lang="en-US" sz="2800" dirty="0"/>
              <a:t> </a:t>
            </a:r>
            <a:r>
              <a:rPr lang="en-US" sz="2800" dirty="0" err="1"/>
              <a:t>nó</a:t>
            </a:r>
            <a:r>
              <a:rPr lang="en-US" sz="2800" dirty="0"/>
              <a:t>.</a:t>
            </a:r>
          </a:p>
        </p:txBody>
      </p:sp>
      <p:sp>
        <p:nvSpPr>
          <p:cNvPr id="18" name="TextBox 17"/>
          <p:cNvSpPr txBox="1"/>
          <p:nvPr/>
        </p:nvSpPr>
        <p:spPr>
          <a:xfrm>
            <a:off x="4829698" y="182084"/>
            <a:ext cx="2961761" cy="584775"/>
          </a:xfrm>
          <a:prstGeom prst="rect">
            <a:avLst/>
          </a:prstGeom>
          <a:noFill/>
        </p:spPr>
        <p:txBody>
          <a:bodyPr wrap="square" rtlCol="0">
            <a:spAutoFit/>
          </a:bodyPr>
          <a:lstStyle/>
          <a:p>
            <a:r>
              <a:rPr lang="en-US" sz="3200" b="1" dirty="0" err="1">
                <a:solidFill>
                  <a:srgbClr val="0000FF"/>
                </a:solidFill>
              </a:rPr>
              <a:t>Rùa</a:t>
            </a:r>
            <a:r>
              <a:rPr lang="en-US" sz="3200" b="1" dirty="0">
                <a:solidFill>
                  <a:srgbClr val="0000FF"/>
                </a:solidFill>
              </a:rPr>
              <a:t> </a:t>
            </a:r>
            <a:r>
              <a:rPr lang="en-US" sz="3200" b="1" dirty="0" err="1">
                <a:solidFill>
                  <a:srgbClr val="0000FF"/>
                </a:solidFill>
              </a:rPr>
              <a:t>và</a:t>
            </a:r>
            <a:r>
              <a:rPr lang="en-US" sz="3200" b="1" dirty="0">
                <a:solidFill>
                  <a:srgbClr val="0000FF"/>
                </a:solidFill>
              </a:rPr>
              <a:t> </a:t>
            </a:r>
            <a:r>
              <a:rPr lang="en-US" sz="3200" b="1" dirty="0" err="1">
                <a:solidFill>
                  <a:srgbClr val="0000FF"/>
                </a:solidFill>
              </a:rPr>
              <a:t>Thỏ</a:t>
            </a:r>
            <a:endParaRPr lang="en-US" sz="3200" b="1" dirty="0">
              <a:solidFill>
                <a:srgbClr val="0000FF"/>
              </a:solidFill>
            </a:endParaRPr>
          </a:p>
        </p:txBody>
      </p:sp>
    </p:spTree>
    <p:extLst>
      <p:ext uri="{BB962C8B-B14F-4D97-AF65-F5344CB8AC3E}">
        <p14:creationId xmlns:p14="http://schemas.microsoft.com/office/powerpoint/2010/main" val="55868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227" y="1186944"/>
            <a:ext cx="5372311" cy="489293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946" y="5549405"/>
            <a:ext cx="683183" cy="96951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8" y="746038"/>
            <a:ext cx="5420853" cy="429929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4285" y="5549405"/>
            <a:ext cx="683183" cy="969512"/>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826" y="5549405"/>
            <a:ext cx="683183" cy="969512"/>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2765" y="5549405"/>
            <a:ext cx="683183" cy="96951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938" y="5549405"/>
            <a:ext cx="683183" cy="969512"/>
          </a:xfrm>
          <a:prstGeom prst="rect">
            <a:avLst/>
          </a:prstGeom>
        </p:spPr>
      </p:pic>
      <p:sp>
        <p:nvSpPr>
          <p:cNvPr id="10" name="TextBox 9">
            <a:extLst>
              <a:ext uri="{FF2B5EF4-FFF2-40B4-BE49-F238E27FC236}">
                <a16:creationId xmlns:a16="http://schemas.microsoft.com/office/drawing/2014/main" id="{CCC40765-77F5-4FCC-89FF-F0F774A23710}"/>
              </a:ext>
            </a:extLst>
          </p:cNvPr>
          <p:cNvSpPr txBox="1">
            <a:spLocks/>
          </p:cNvSpPr>
          <p:nvPr/>
        </p:nvSpPr>
        <p:spPr>
          <a:xfrm>
            <a:off x="1386357" y="1821533"/>
            <a:ext cx="3962573" cy="2590050"/>
          </a:xfrm>
          <a:prstGeom prst="rect">
            <a:avLst/>
          </a:prstGeom>
        </p:spPr>
        <p:txBody>
          <a:bodyPr vert="horz" wrap="square" lIns="480000" tIns="0" rIns="0" bIns="0" anchor="ctr" anchorCtr="0">
            <a:noAutofit/>
          </a:bodyPr>
          <a:lstStyle/>
          <a:p>
            <a:pPr lvl="0">
              <a:lnSpc>
                <a:spcPct val="150000"/>
              </a:lnSpc>
              <a:buClr>
                <a:prstClr val="black">
                  <a:lumMod val="50000"/>
                  <a:lumOff val="50000"/>
                </a:prstClr>
              </a:buClr>
            </a:pPr>
            <a:r>
              <a:rPr lang="en-US" altLang="zh-CN" sz="4000" b="1" noProof="1">
                <a:solidFill>
                  <a:srgbClr val="1E5AA4"/>
                </a:solidFill>
                <a:latin typeface="字魂36号-正文宋楷" panose="02000000000000000000" pitchFamily="2" charset="-122"/>
                <a:ea typeface="字魂36号-正文宋楷" panose="02000000000000000000" pitchFamily="2" charset="-122"/>
              </a:rPr>
              <a:t>2. Tìm đoạn mở bài trong truyện trên.</a:t>
            </a:r>
          </a:p>
        </p:txBody>
      </p:sp>
    </p:spTree>
    <p:extLst>
      <p:ext uri="{BB962C8B-B14F-4D97-AF65-F5344CB8AC3E}">
        <p14:creationId xmlns:p14="http://schemas.microsoft.com/office/powerpoint/2010/main" val="7682794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1173</Words>
  <Application>Microsoft Office PowerPoint</Application>
  <PresentationFormat>Màn hình rộng</PresentationFormat>
  <Paragraphs>90</Paragraphs>
  <Slides>26</Slides>
  <Notes>20</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26</vt:i4>
      </vt:variant>
    </vt:vector>
  </HeadingPairs>
  <TitlesOfParts>
    <vt:vector size="36" baseType="lpstr">
      <vt:lpstr>等线</vt:lpstr>
      <vt:lpstr>Arial</vt:lpstr>
      <vt:lpstr>Arial</vt:lpstr>
      <vt:lpstr>Calibri</vt:lpstr>
      <vt:lpstr>Calibri Light</vt:lpstr>
      <vt:lpstr>Times New Roman</vt:lpstr>
      <vt:lpstr>UTM Davida</vt:lpstr>
      <vt:lpstr>UTM Spring</vt:lpstr>
      <vt:lpstr>字魂36号-正文宋楷</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Hồ Thị Hồng Linh</cp:lastModifiedBy>
  <cp:revision>54</cp:revision>
  <dcterms:created xsi:type="dcterms:W3CDTF">2015-05-05T08:02:00Z</dcterms:created>
  <dcterms:modified xsi:type="dcterms:W3CDTF">2021-11-19T01:44:46Z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